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68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69" r:id="rId28"/>
    <p:sldId id="285" r:id="rId29"/>
    <p:sldId id="286" r:id="rId30"/>
    <p:sldId id="287" r:id="rId31"/>
    <p:sldId id="288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6"/>
    <p:restoredTop sz="94718"/>
  </p:normalViewPr>
  <p:slideViewPr>
    <p:cSldViewPr snapToGrid="0">
      <p:cViewPr varScale="1">
        <p:scale>
          <a:sx n="112" d="100"/>
          <a:sy n="112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108F-67C7-FE4D-B46E-3F6CFA62190F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FCEED-B2A3-B543-AD01-2A565C35A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60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C00A-86F1-BB4D-B9C1-4F399E63C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0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C00A-86F1-BB4D-B9C1-4F399E63C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C00A-86F1-BB4D-B9C1-4F399E63C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6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12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46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0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65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39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8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6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5FA24-3E87-1749-9DA0-359891ECA220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F7F7AC-93E9-404A-AB32-3E854855B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D87D54F-4653-CD97-46D2-5D23FF0B4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9062" y="334296"/>
            <a:ext cx="9104312" cy="2438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Hands-on Introduction to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1B2D9-14DB-8BC0-6EB7-D059F1740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5212"/>
          <a:stretch>
            <a:fillRect/>
          </a:stretch>
        </p:blipFill>
        <p:spPr bwMode="auto">
          <a:xfrm flipH="1">
            <a:off x="6543669" y="4150615"/>
            <a:ext cx="2444458" cy="233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C02DE2D-87BB-2CDC-418A-33F740774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9644" y="4756647"/>
            <a:ext cx="955848" cy="613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F3E6175-7E92-EF84-4619-0A33302D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838" y="105696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D79153B-3FE4-BD49-576C-097380E09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838" y="66182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 1" descr="IMG_2089.jpeg">
            <a:extLst>
              <a:ext uri="{FF2B5EF4-FFF2-40B4-BE49-F238E27FC236}">
                <a16:creationId xmlns:a16="http://schemas.microsoft.com/office/drawing/2014/main" id="{3A70EB2C-59D2-2FA2-030D-2E719ABEC5AC}"/>
              </a:ext>
            </a:extLst>
          </p:cNvPr>
          <p:cNvPicPr/>
          <p:nvPr/>
        </p:nvPicPr>
        <p:blipFill>
          <a:blip r:embed="rId5"/>
          <a:srcRect l="36665" t="30724" r="34167" b="20345"/>
          <a:stretch>
            <a:fillRect/>
          </a:stretch>
        </p:blipFill>
        <p:spPr bwMode="auto">
          <a:xfrm rot="10800000">
            <a:off x="162060" y="4308837"/>
            <a:ext cx="1864391" cy="179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J_3D_primershear_examp.jpg">
            <a:extLst>
              <a:ext uri="{FF2B5EF4-FFF2-40B4-BE49-F238E27FC236}">
                <a16:creationId xmlns:a16="http://schemas.microsoft.com/office/drawing/2014/main" id="{B713DA8D-3B51-B25D-401A-5C01DFC303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51" t="21207" r="23050" b="25744"/>
          <a:stretch>
            <a:fillRect/>
          </a:stretch>
        </p:blipFill>
        <p:spPr>
          <a:xfrm>
            <a:off x="2802152" y="2643982"/>
            <a:ext cx="3101686" cy="17649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516166-3595-BA94-A00D-8DF52836A93E}"/>
              </a:ext>
            </a:extLst>
          </p:cNvPr>
          <p:cNvCxnSpPr/>
          <p:nvPr/>
        </p:nvCxnSpPr>
        <p:spPr>
          <a:xfrm flipV="1">
            <a:off x="2140583" y="4577178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F1786-2F29-4A0D-4984-AE62CF850E48}"/>
              </a:ext>
            </a:extLst>
          </p:cNvPr>
          <p:cNvCxnSpPr/>
          <p:nvPr/>
        </p:nvCxnSpPr>
        <p:spPr>
          <a:xfrm>
            <a:off x="5728486" y="4577178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logo.jpg">
            <a:extLst>
              <a:ext uri="{FF2B5EF4-FFF2-40B4-BE49-F238E27FC236}">
                <a16:creationId xmlns:a16="http://schemas.microsoft.com/office/drawing/2014/main" id="{8BEACCE7-5A8F-68F3-4115-2DFB2BC7B5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155" y="1397643"/>
            <a:ext cx="536873" cy="4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1FAC-621A-C477-BD16-8D5B9AB6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C7F982-EBA0-20B1-63FE-C6EDF7EE8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Other  Common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CAD62-4A6D-2581-3409-7CF08596E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06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36935B-1C8D-34E3-A444-D33E2D40CF54}"/>
              </a:ext>
            </a:extLst>
          </p:cNvPr>
          <p:cNvSpPr/>
          <p:nvPr/>
        </p:nvSpPr>
        <p:spPr>
          <a:xfrm>
            <a:off x="20880" y="116778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Student-t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i="1" u="sng" dirty="0">
                <a:latin typeface="Times New Roman"/>
                <a:cs typeface="Times New Roman"/>
              </a:rPr>
              <a:t>Like</a:t>
            </a:r>
            <a:r>
              <a:rPr lang="en-US" sz="2400" dirty="0">
                <a:latin typeface="Times New Roman"/>
                <a:cs typeface="Times New Roman"/>
              </a:rPr>
              <a:t> a standard normal distribution but fatter tails.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75A9F-4481-4B93-1CE8-42C169B56F85}"/>
              </a:ext>
            </a:extLst>
          </p:cNvPr>
          <p:cNvSpPr/>
          <p:nvPr/>
        </p:nvSpPr>
        <p:spPr>
          <a:xfrm>
            <a:off x="351080" y="2320956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Courier"/>
                <a:cs typeface="Courier"/>
              </a:rPr>
              <a:t>df</a:t>
            </a:r>
            <a:r>
              <a:rPr lang="en-US" sz="2000" dirty="0">
                <a:latin typeface="Times New Roman"/>
                <a:cs typeface="Times New Roman"/>
              </a:rPr>
              <a:t>: degrees of freedom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87EE2-3C96-E6CA-6405-1AC86683F1BE}"/>
              </a:ext>
            </a:extLst>
          </p:cNvPr>
          <p:cNvSpPr/>
          <p:nvPr/>
        </p:nvSpPr>
        <p:spPr>
          <a:xfrm>
            <a:off x="173280" y="1917971"/>
            <a:ext cx="2882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Parameters: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1471F-10C1-71EF-39D6-3E8251EDF0B1}"/>
              </a:ext>
            </a:extLst>
          </p:cNvPr>
          <p:cNvSpPr txBox="1"/>
          <p:nvPr/>
        </p:nvSpPr>
        <p:spPr>
          <a:xfrm>
            <a:off x="3725876" y="1701857"/>
            <a:ext cx="277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/>
                <a:cs typeface="Courier"/>
              </a:rPr>
              <a:t>dt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qt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pt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rt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AB27A-D31C-A5A5-6688-D054A9FF18AE}"/>
              </a:ext>
            </a:extLst>
          </p:cNvPr>
          <p:cNvSpPr/>
          <p:nvPr/>
        </p:nvSpPr>
        <p:spPr>
          <a:xfrm>
            <a:off x="33580" y="3733182"/>
            <a:ext cx="9144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Chi-squared 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dirty="0">
                <a:latin typeface="Symbol" charset="2"/>
                <a:cs typeface="Symbol" charset="2"/>
              </a:rPr>
              <a:t>c</a:t>
            </a:r>
            <a:r>
              <a:rPr lang="en-US" sz="2400" baseline="30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): Handy especially for comparing raw set of counts. Also, it’s proportional to the likelihood of sample variance for IID data.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2B58E-7244-A0C1-137A-A6CE712BEF93}"/>
              </a:ext>
            </a:extLst>
          </p:cNvPr>
          <p:cNvSpPr/>
          <p:nvPr/>
        </p:nvSpPr>
        <p:spPr>
          <a:xfrm>
            <a:off x="363780" y="5512268"/>
            <a:ext cx="350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err="1">
                <a:latin typeface="Courier"/>
                <a:cs typeface="Courier"/>
              </a:rPr>
              <a:t>df</a:t>
            </a:r>
            <a:r>
              <a:rPr lang="en-US" sz="2000" dirty="0">
                <a:latin typeface="Times New Roman"/>
                <a:cs typeface="Times New Roman"/>
              </a:rPr>
              <a:t>: degrees of freedom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C11B95-4948-33A8-4B39-EAAC40ADB251}"/>
              </a:ext>
            </a:extLst>
          </p:cNvPr>
          <p:cNvSpPr/>
          <p:nvPr/>
        </p:nvSpPr>
        <p:spPr>
          <a:xfrm>
            <a:off x="185980" y="5109283"/>
            <a:ext cx="2882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Parameters: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847C3-8DC0-1B5D-0096-FAE6661B14C6}"/>
              </a:ext>
            </a:extLst>
          </p:cNvPr>
          <p:cNvSpPr txBox="1"/>
          <p:nvPr/>
        </p:nvSpPr>
        <p:spPr>
          <a:xfrm>
            <a:off x="2248308" y="4559732"/>
            <a:ext cx="572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/>
                <a:cs typeface="Courier"/>
              </a:rPr>
              <a:t>dchisq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qchisq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pchisq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rchisq</a:t>
            </a:r>
            <a:endParaRPr lang="en-US" sz="2400" b="1" dirty="0">
              <a:latin typeface="Courier"/>
              <a:cs typeface="Courier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083D1-B56D-E568-EF5B-E0C72DA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350" y="1638906"/>
            <a:ext cx="2288331" cy="1787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0166B3-8793-1722-D649-314F46A84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86" y="5132444"/>
            <a:ext cx="2103298" cy="16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9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A3571-45F4-1B10-41A4-D15577DD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8B2B94-919D-0DEB-FE49-72AD68412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06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038EDEC-CCF7-8FB7-B81A-D786D2DF5E59}"/>
              </a:ext>
            </a:extLst>
          </p:cNvPr>
          <p:cNvSpPr/>
          <p:nvPr/>
        </p:nvSpPr>
        <p:spPr>
          <a:xfrm>
            <a:off x="20880" y="134558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F</a:t>
            </a:r>
            <a:r>
              <a:rPr lang="en-US" sz="2400" dirty="0">
                <a:latin typeface="Times New Roman"/>
                <a:cs typeface="Times New Roman"/>
              </a:rPr>
              <a:t> : Handy especially for comparing outcomes in three or more experiments with different conditions.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33090-E4D6-F0D2-BD8F-52C9DEA5DEEE}"/>
              </a:ext>
            </a:extLst>
          </p:cNvPr>
          <p:cNvSpPr/>
          <p:nvPr/>
        </p:nvSpPr>
        <p:spPr>
          <a:xfrm>
            <a:off x="351080" y="2680168"/>
            <a:ext cx="350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Courier"/>
                <a:cs typeface="Courier"/>
              </a:rPr>
              <a:t>df1</a:t>
            </a:r>
            <a:r>
              <a:rPr lang="en-US" sz="2000" dirty="0">
                <a:latin typeface="Times New Roman"/>
                <a:cs typeface="Times New Roman"/>
              </a:rPr>
              <a:t>: degrees of freedom 1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Courier"/>
                <a:cs typeface="Courier"/>
              </a:rPr>
              <a:t>df2</a:t>
            </a:r>
            <a:r>
              <a:rPr lang="en-US" sz="2000" dirty="0">
                <a:latin typeface="Times New Roman"/>
                <a:cs typeface="Times New Roman"/>
              </a:rPr>
              <a:t>: degrees of freedom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50C48-4871-80DD-B7FC-C9E51EC75010}"/>
              </a:ext>
            </a:extLst>
          </p:cNvPr>
          <p:cNvSpPr/>
          <p:nvPr/>
        </p:nvSpPr>
        <p:spPr>
          <a:xfrm>
            <a:off x="173280" y="2277183"/>
            <a:ext cx="2882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Parameters: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16218-4DF4-B79E-1839-E221E7DECC89}"/>
              </a:ext>
            </a:extLst>
          </p:cNvPr>
          <p:cNvSpPr txBox="1"/>
          <p:nvPr/>
        </p:nvSpPr>
        <p:spPr>
          <a:xfrm>
            <a:off x="3043480" y="2040313"/>
            <a:ext cx="2770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Courier"/>
                <a:cs typeface="Courier"/>
              </a:rPr>
              <a:t>df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qf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pf</a:t>
            </a:r>
            <a:r>
              <a:rPr lang="en-US" sz="2400" b="1" dirty="0">
                <a:latin typeface="Courier"/>
                <a:cs typeface="Courier"/>
              </a:rPr>
              <a:t>, </a:t>
            </a:r>
            <a:r>
              <a:rPr lang="en-US" sz="2400" b="1" dirty="0" err="1">
                <a:latin typeface="Courier"/>
                <a:cs typeface="Courier"/>
              </a:rPr>
              <a:t>rf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A95401-D8F4-6C2A-A9DA-8D25C18700FD}"/>
              </a:ext>
            </a:extLst>
          </p:cNvPr>
          <p:cNvSpPr/>
          <p:nvPr/>
        </p:nvSpPr>
        <p:spPr>
          <a:xfrm>
            <a:off x="173280" y="386182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Cauchy</a:t>
            </a:r>
            <a:r>
              <a:rPr lang="en-US" sz="2400" dirty="0">
                <a:latin typeface="Times New Roman"/>
                <a:cs typeface="Times New Roman"/>
              </a:rPr>
              <a:t> : A very fat-tailed distribution. Handy for expressing lots of uncertainty when modeling, while retaining formal properties of a proper probability distribution</a:t>
            </a:r>
            <a:endParaRPr lang="en-US" sz="2400" i="1" dirty="0"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C66E2B-0BC5-7311-8B9F-D3F288ABB976}"/>
              </a:ext>
            </a:extLst>
          </p:cNvPr>
          <p:cNvSpPr/>
          <p:nvPr/>
        </p:nvSpPr>
        <p:spPr>
          <a:xfrm>
            <a:off x="505068" y="5699472"/>
            <a:ext cx="51063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Courier"/>
                <a:cs typeface="Courier"/>
              </a:rPr>
              <a:t>location</a:t>
            </a:r>
            <a:r>
              <a:rPr lang="en-US" sz="2000" dirty="0">
                <a:latin typeface="Times New Roman"/>
                <a:cs typeface="Times New Roman"/>
              </a:rPr>
              <a:t>: peak location of the density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Courier"/>
                <a:cs typeface="Courier"/>
              </a:rPr>
              <a:t>scale</a:t>
            </a:r>
            <a:r>
              <a:rPr lang="en-US" sz="2000" dirty="0">
                <a:latin typeface="Times New Roman"/>
                <a:cs typeface="Times New Roman"/>
              </a:rPr>
              <a:t>: “fat-ness” of the tails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DE2E7B-F154-69BA-78C6-9A58966A2D31}"/>
              </a:ext>
            </a:extLst>
          </p:cNvPr>
          <p:cNvSpPr/>
          <p:nvPr/>
        </p:nvSpPr>
        <p:spPr>
          <a:xfrm>
            <a:off x="351080" y="5294461"/>
            <a:ext cx="2882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Parameters: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01B980-31A9-4D62-5FB4-C48E76D86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40" y="1847240"/>
            <a:ext cx="2201640" cy="1719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36F72-B2D7-C397-52D2-FCFF0A460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065" y="4926738"/>
            <a:ext cx="2309590" cy="18039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F9C87D-D18E-146B-C0A6-C8F74CD5EA5C}"/>
              </a:ext>
            </a:extLst>
          </p:cNvPr>
          <p:cNvSpPr txBox="1"/>
          <p:nvPr/>
        </p:nvSpPr>
        <p:spPr>
          <a:xfrm>
            <a:off x="1598734" y="5011481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urier"/>
                <a:cs typeface="Courier"/>
              </a:rPr>
              <a:t>dcauchy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qcauchy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pcauchy</a:t>
            </a:r>
            <a:r>
              <a:rPr lang="en-US" b="1" dirty="0">
                <a:latin typeface="Courier"/>
                <a:cs typeface="Courier"/>
              </a:rPr>
              <a:t>, </a:t>
            </a:r>
            <a:r>
              <a:rPr lang="en-US" b="1" dirty="0" err="1">
                <a:latin typeface="Courier"/>
                <a:cs typeface="Courier"/>
              </a:rPr>
              <a:t>rcauchy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41FF0A-98C6-5811-244E-663AC844C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Other  Common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43268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7755B-6370-D775-E688-F018337DC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F06FD0B-0ECD-AFC4-4BB9-FF91C2C2E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206" y="1270686"/>
            <a:ext cx="8686800" cy="40415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Construction of a CI for a mean depends 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Sample size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Standard error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for means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Level of confidence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1-</a:t>
            </a:r>
            <a:r>
              <a:rPr lang="en-GB" sz="2800" dirty="0">
                <a:solidFill>
                  <a:srgbClr val="000000"/>
                </a:solidFill>
                <a:latin typeface="Symbol" pitchFamily="2" charset="2"/>
              </a:rPr>
              <a:t>a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a 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is </a:t>
            </a:r>
            <a:r>
              <a:rPr lang="en-GB" sz="2600" b="1" dirty="0">
                <a:solidFill>
                  <a:srgbClr val="000000"/>
                </a:solidFill>
                <a:latin typeface="Times New Roman" pitchFamily="18" charset="0"/>
              </a:rPr>
              <a:t>significance level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Use 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a 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to compute </a:t>
            </a:r>
            <a:r>
              <a:rPr lang="en-GB" sz="2600" i="1" dirty="0" err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2600" i="1" baseline="-250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-value, the critical t-statistic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(1-</a:t>
            </a:r>
            <a:r>
              <a:rPr lang="en-GB" sz="2800" dirty="0">
                <a:solidFill>
                  <a:srgbClr val="000000"/>
                </a:solidFill>
                <a:latin typeface="Symbol" pitchFamily="2" charset="2"/>
              </a:rPr>
              <a:t>a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)×100% two-sided CI for population mean using a sample average and standard error is: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C857BFD-7BB9-6D17-A205-0B613EC8D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82" y="297248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83095-4532-4103-7FC2-DD87D9AF7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7594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0AF8E-E5F9-44BD-00C2-BC1E3B909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612" y="2187729"/>
            <a:ext cx="1830575" cy="860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F5BFE-F7FB-1759-7C99-803B39D31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06" y="5675993"/>
            <a:ext cx="5181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3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1354-B632-9F6A-BF69-E17A099F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EECA7DDB-9EAA-AEB6-7764-688F51311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9248"/>
            <a:ext cx="8910185" cy="8629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Compute the 95% confidence interval for the mean average absolute velocity in the LAM data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32E99BB-757A-2939-1F3A-FCAD7FCFB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60" y="297248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1BBB6-E1FA-844A-A3B5-A051D15C8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172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50DAE4-2027-B42A-0C1E-FA23E0EDA992}"/>
              </a:ext>
            </a:extLst>
          </p:cNvPr>
          <p:cNvSpPr/>
          <p:nvPr/>
        </p:nvSpPr>
        <p:spPr>
          <a:xfrm>
            <a:off x="186554" y="2159547"/>
            <a:ext cx="8819660" cy="4093428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Load data: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read.csv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rgbClr val="00B050"/>
                </a:solidFill>
                <a:latin typeface="Courier"/>
                <a:cs typeface="Courier"/>
              </a:rPr>
              <a:t>      "https://</a:t>
            </a:r>
            <a:r>
              <a:rPr lang="en-US" sz="1300" dirty="0" err="1">
                <a:solidFill>
                  <a:srgbClr val="00B050"/>
                </a:solidFill>
                <a:latin typeface="Courier"/>
                <a:cs typeface="Courier"/>
              </a:rPr>
              <a:t>raw.githubusercontent.com</a:t>
            </a:r>
            <a:r>
              <a:rPr lang="en-US" sz="1300" dirty="0">
                <a:solidFill>
                  <a:srgbClr val="00B050"/>
                </a:solidFill>
                <a:latin typeface="Courier"/>
                <a:cs typeface="Courier"/>
              </a:rPr>
              <a:t>/</a:t>
            </a:r>
            <a:r>
              <a:rPr lang="en-US" sz="1300" dirty="0" err="1">
                <a:solidFill>
                  <a:srgbClr val="00B050"/>
                </a:solidFill>
                <a:latin typeface="Courier"/>
                <a:cs typeface="Courier"/>
              </a:rPr>
              <a:t>npetraco</a:t>
            </a:r>
            <a:r>
              <a:rPr lang="en-US" sz="1300" dirty="0">
                <a:solidFill>
                  <a:srgbClr val="00B050"/>
                </a:solidFill>
                <a:latin typeface="Courier"/>
                <a:cs typeface="Courier"/>
              </a:rPr>
              <a:t>/workshop21/master/data/</a:t>
            </a:r>
            <a:r>
              <a:rPr lang="en-US" sz="1300" dirty="0" err="1">
                <a:solidFill>
                  <a:srgbClr val="00B050"/>
                </a:solidFill>
                <a:latin typeface="Courier"/>
                <a:cs typeface="Courier"/>
              </a:rPr>
              <a:t>lamwrite.csv</a:t>
            </a:r>
            <a:r>
              <a:rPr lang="en-US" sz="13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header=T)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Average absolute velocity data: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    &lt;- 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sample size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mean(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sample mean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)/sqrt(n)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standard error of the sample mean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conf  &lt;- 0.95     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level of confidence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alpha &lt;- 1 - conf 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level of significance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qt(1 - alpha/2, df = n-1)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tc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a two-sided CI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xbar.lo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*se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xbar.hi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*se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xbar.lo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xbar.hi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Condifence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interval for the mean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2A37E-B955-91A9-DE59-765CE503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0" y="5262124"/>
            <a:ext cx="5126000" cy="4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0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A5F1D-26A2-E3DF-7AC2-B91DD4BB7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BB8141D-497F-6770-BCC2-42380DA48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78" y="120135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Hypothesis Testing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9485D46-3EAE-4EAB-77A3-A496EA3BB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47" y="1130782"/>
            <a:ext cx="8451272" cy="2777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hypothesis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an assumption about a statistic.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Form a hypothesis about the statistic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the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null hypothesis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Identify the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alternative hypothesis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“Accept”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or “Reject”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in favour of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at a certain confidence level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(1-</a:t>
            </a:r>
            <a:r>
              <a:rPr lang="en-US" sz="2000" dirty="0">
                <a:latin typeface="Symbol" pitchFamily="18" charset="2"/>
                <a:cs typeface="Times New Roman" pitchFamily="18" charset="0"/>
              </a:rPr>
              <a:t>a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)×100%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Technically, “Accept” means “Do not reject”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0660A-FF24-0B51-2950-E66B7BFBB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090" y="196056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A7662-B39F-F30F-7D9A-957CB471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668" y="4080261"/>
            <a:ext cx="5912743" cy="27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3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606F-6132-0917-905B-8D1CA9FD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261FE-D053-45EF-7F96-F9A0276C488A}"/>
              </a:ext>
            </a:extLst>
          </p:cNvPr>
          <p:cNvSpPr/>
          <p:nvPr/>
        </p:nvSpPr>
        <p:spPr>
          <a:xfrm>
            <a:off x="1296737" y="1586925"/>
            <a:ext cx="5822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Consider a series of mass assays measurements (in grams)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282F0C-8C3B-CAE6-F268-A6EF509E5F49}"/>
              </a:ext>
            </a:extLst>
          </p:cNvPr>
          <p:cNvSpPr/>
          <p:nvPr/>
        </p:nvSpPr>
        <p:spPr>
          <a:xfrm>
            <a:off x="177500" y="2314135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49.9996, 49.9994, 49.9993, 49.9996, 49.9995, 49.9995,49.9995, 49.9994, 49.9995, 49.9994 </a:t>
            </a:r>
            <a:endParaRPr lang="en-US" dirty="0"/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3F63B-0D03-37EA-1F1C-A6DD6906B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500" y="494934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One Sample Hypothesis Testing for the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BC51A-5C76-5B61-C745-9C8C6503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12" y="17640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E65AF3-5BA5-DD61-7447-0744192327B6}"/>
              </a:ext>
            </a:extLst>
          </p:cNvPr>
          <p:cNvSpPr/>
          <p:nvPr/>
        </p:nvSpPr>
        <p:spPr>
          <a:xfrm>
            <a:off x="250501" y="3511936"/>
            <a:ext cx="85203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eriod"/>
            </a:pPr>
            <a:r>
              <a:rPr lang="en-US" dirty="0">
                <a:latin typeface="Times New Roman"/>
                <a:cs typeface="Times New Roman"/>
              </a:rPr>
              <a:t>Do a 95% confidence hypothesis test to test if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≠ 50.000g (H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Times New Roman"/>
                <a:cs typeface="Times New Roman"/>
              </a:rPr>
              <a:t>). 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/>
                <a:cs typeface="Times New Roman"/>
              </a:rPr>
              <a:t>Do a 95% confidence hypothesis test to test if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&lt; 50.000g (H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Times New Roman"/>
                <a:cs typeface="Times New Roman"/>
              </a:rPr>
              <a:t>). </a:t>
            </a:r>
          </a:p>
          <a:p>
            <a:pPr marL="342900" indent="-342900">
              <a:buAutoNum type="alphaLcPeriod"/>
            </a:pPr>
            <a:r>
              <a:rPr lang="en-US" dirty="0">
                <a:latin typeface="Times New Roman"/>
                <a:cs typeface="Times New Roman"/>
              </a:rPr>
              <a:t>Do a 95% confidence hypothesis test to test if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&gt; 50.000g (H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Times New Roman"/>
                <a:cs typeface="Times New Roman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12928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1777" y="394726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One Sample Hypothesis Testing for the Mean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3266748" y="6310678"/>
            <a:ext cx="202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≠ 50.000g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18628" y="5934476"/>
            <a:ext cx="1986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= 50.000g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3578" y="1330524"/>
            <a:ext cx="8996949" cy="3139321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Question of interest: Is the mean mass == 50.000g ?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c(49.9996,49.9994,49.9993,49.9996,49.9995,49.9995,49.9995,49.9994,49.9995,49.9994)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mean(x)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NULL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== 50.000g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ALTERNATIVE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!= 50.000g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(x, alternative = 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00" dirty="0" err="1">
                <a:solidFill>
                  <a:srgbClr val="00B050"/>
                </a:solidFill>
                <a:latin typeface="Courier"/>
                <a:cs typeface="Courier"/>
              </a:rPr>
              <a:t>two.sided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mu = 50.000,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conf.level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0.95)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 meaning of the output for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Can we REJECT the NULL HYPOTHESIS? =&gt; Is there evidence that the mean mass is not equal to 50.000g?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p-value = 2.704e-08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So p &lt; 0.05. REJECT the NULL HYPOTHESIS. The data is "unlikely" under the null.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Another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interperitation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If the Null were true, we wouldn't see data like this too often.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BUT: We CANNOT SAY that the data is more likely under the Alternative hypothesis.</a:t>
            </a:r>
          </a:p>
        </p:txBody>
      </p:sp>
    </p:spTree>
    <p:extLst>
      <p:ext uri="{BB962C8B-B14F-4D97-AF65-F5344CB8AC3E}">
        <p14:creationId xmlns:p14="http://schemas.microsoft.com/office/powerpoint/2010/main" val="132406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1777" y="394726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One Sample Hypothesis Testing for the Mean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93578" y="1330523"/>
            <a:ext cx="8996949" cy="2970044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Question of interest: Is there evidence that the mean mass is less than 50.000g ?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c(49.9996,49.9994,49.9993,49.9996,49.9995,49.9995,49.9995,49.9994,49.9995,49.9994)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mean(x)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NULL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&gt;= 50.000g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ALTERNATIVE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&lt; 50.000g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(x, alternative = 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"less"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mu = 50.000,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conf.level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0.95)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 meaning of the output for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Can we REJECT the NULL HYPOTHESIS? =&gt; Is there evidence that the mean mass is less than 50.000g?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p-value = 1.352e-08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So p &lt; 0.05. REJECT the NULL HYPOTHESIS. The data is "unlikely" under the null.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Another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interperitation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If the Null were true, we wouldn't see data like this too often.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BUT: We CANNOT SAY that the data is more likely under the Alternative hypothesis.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78637" y="6031673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Symbol" charset="2"/>
                <a:cs typeface="Symbol" charset="2"/>
              </a:rPr>
              <a:t>0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≥ 50.000g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00644" y="6435196"/>
            <a:ext cx="1978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&lt; 50.000g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0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1777" y="394726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One Sample Hypothesis Testing for the Mean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93578" y="1330525"/>
            <a:ext cx="8996949" cy="2800767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Question of interest: Is there evidence that the mean mass is greater than or equal to 50.000g ?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c(49.9996,49.9994,49.9993,49.9996,49.9995,49.9995,49.9995,49.9994,49.9995,49.9994)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mean(x)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NULL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&lt;= 50.000g  Assumes the opposite of what you seek evidence for.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ALTERNATIVE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mu &gt; 50.000g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(x, alternative = 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"greater"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mu = 50.000,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conf.level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0.95)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 meaning of the output for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Can we REJECT the NULL HYPOTHESIS? =&gt; Is there evidence that the mean mass is greater than 50.000g?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p-value = 1 (Wow!)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So p is not &lt; 0.05. CANNOT REJECT the NULL HYPOTHESIS. The data is "likely" under the null.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Another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interperitation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 If the Null were true, we would see data like this often.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44952" y="6262178"/>
            <a:ext cx="1978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&gt; 50.000g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36936" y="5934699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Symbol" charset="2"/>
                <a:cs typeface="Symbol" charset="2"/>
              </a:rPr>
              <a:t>0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mass</a:t>
            </a:r>
            <a:r>
              <a:rPr lang="en-US" dirty="0">
                <a:latin typeface="Times New Roman"/>
                <a:cs typeface="Times New Roman"/>
              </a:rPr>
              <a:t> ≤ 50.000g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3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4396" y="1417672"/>
            <a:ext cx="82026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Could the two sets of glass shards be from the same window?</a:t>
            </a:r>
          </a:p>
        </p:txBody>
      </p:sp>
      <p:sp>
        <p:nvSpPr>
          <p:cNvPr id="4" name="Rectangle 3"/>
          <p:cNvSpPr/>
          <p:nvPr/>
        </p:nvSpPr>
        <p:spPr>
          <a:xfrm>
            <a:off x="2" y="2205571"/>
            <a:ext cx="9070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RIs # 1: 1.53419 1.53275 1.53345 1.53267 1.53292 1.53332 1.53464 1.53299 1.53430 1.53550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31777" y="394726"/>
            <a:ext cx="8607425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Two Sample Hypothesis Testing for the Mean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31494" y="4040044"/>
            <a:ext cx="868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Do a two sample 95% confidence hypothesis test to test if </a:t>
            </a:r>
            <a:r>
              <a:rPr lang="en-US" sz="2000" dirty="0">
                <a:latin typeface="Symbol" charset="2"/>
                <a:cs typeface="Symbol" charset="2"/>
              </a:rPr>
              <a:t>: </a:t>
            </a:r>
            <a:r>
              <a:rPr lang="en-US" sz="2000" dirty="0" err="1">
                <a:latin typeface="Symbol" charset="2"/>
                <a:cs typeface="Symbol" charset="2"/>
              </a:rPr>
              <a:t>m</a:t>
            </a:r>
            <a:r>
              <a:rPr lang="en-US" sz="2000" baseline="-25000" dirty="0" err="1">
                <a:latin typeface="Times New Roman"/>
                <a:cs typeface="Times New Roman"/>
              </a:rPr>
              <a:t>RI</a:t>
            </a:r>
            <a:r>
              <a:rPr lang="en-US" sz="2000" baseline="-25000" dirty="0">
                <a:latin typeface="Times New Roman"/>
                <a:cs typeface="Times New Roman"/>
              </a:rPr>
              <a:t> #1</a:t>
            </a:r>
            <a:r>
              <a:rPr lang="en-US" sz="2000" dirty="0">
                <a:latin typeface="Times New Roman"/>
                <a:cs typeface="Times New Roman"/>
              </a:rPr>
              <a:t>  ≠ </a:t>
            </a:r>
            <a:r>
              <a:rPr lang="en-US" sz="2000" dirty="0" err="1">
                <a:latin typeface="Symbol" charset="2"/>
                <a:cs typeface="Symbol" charset="2"/>
              </a:rPr>
              <a:t>m</a:t>
            </a:r>
            <a:r>
              <a:rPr lang="en-US" sz="2000" baseline="-25000" dirty="0" err="1">
                <a:latin typeface="Times New Roman"/>
                <a:cs typeface="Times New Roman"/>
              </a:rPr>
              <a:t>RI</a:t>
            </a:r>
            <a:r>
              <a:rPr lang="en-US" sz="2000" baseline="-25000" dirty="0">
                <a:latin typeface="Times New Roman"/>
                <a:cs typeface="Times New Roman"/>
              </a:rPr>
              <a:t> #2</a:t>
            </a:r>
            <a:r>
              <a:rPr lang="en-US" sz="2000" dirty="0">
                <a:latin typeface="Times New Roman"/>
                <a:cs typeface="Times New Roman"/>
              </a:rPr>
              <a:t> (H</a:t>
            </a:r>
            <a:r>
              <a:rPr lang="en-US" sz="2000" baseline="-25000" dirty="0">
                <a:latin typeface="Times New Roman"/>
                <a:cs typeface="Times New Roman"/>
              </a:rPr>
              <a:t>a</a:t>
            </a:r>
            <a:r>
              <a:rPr lang="en-US" sz="2000" dirty="0">
                <a:latin typeface="Times New Roman"/>
                <a:cs typeface="Times New Roman"/>
              </a:rPr>
              <a:t>).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" y="2625331"/>
            <a:ext cx="90763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RIs # 2: 1.53577 1.53606 1.53602 1.53544 1.53618 1.53604 1.53551 1.53572 1.53580 1.53567</a:t>
            </a:r>
          </a:p>
        </p:txBody>
      </p:sp>
    </p:spTree>
    <p:extLst>
      <p:ext uri="{BB962C8B-B14F-4D97-AF65-F5344CB8AC3E}">
        <p14:creationId xmlns:p14="http://schemas.microsoft.com/office/powerpoint/2010/main" val="299247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AB0DA252-5F02-EDCD-9E80-A5B078DDC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606" y="422605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Outline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6E8130-9A33-B0C7-BC66-C547B2358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77" y="1791637"/>
            <a:ext cx="7790995" cy="446532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Mean, median, standard deviation, standard error of the mean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Using built in distributions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Confidence intervals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Hypothesis testing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Regression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Analysis of Variance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A6CAE22-030B-CC5B-7D88-D1882A1C1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8018" y="35052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738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3039" y="401768"/>
            <a:ext cx="7562014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Example: Two Sample Hypothesis Testing for equivalence of  Means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3578" y="1718195"/>
            <a:ext cx="8996949" cy="364715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Question of interest: Could the two sets of glass shards be from the same window ? </a:t>
            </a:r>
          </a:p>
          <a:p>
            <a:endParaRPr lang="en-US" sz="11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NULL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RI1 == RI2</a:t>
            </a:r>
          </a:p>
          <a:p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# ALTERNATIVE HYPOTHESIS: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RI1 != RI2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RIs of shards from glass pane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RI1 &lt;- c(1.53419, 1.53275, 1.53345, 1.53267, 1.53292, 1.53332, 1.53464, 1.53299, 1.53430, 1.53550)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RIs of shards from glass pane 2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RI2 &lt;- c(1.53577, 1.53606, 1.53602, 1.53544, 1.53618, 1.53604, 1.53551, 1.53572, 1.53580, 1.53567)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It helps to look at a box-and-whiskers plot for two-sample tests: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boxplot(RI1, RI2)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*Check to see if (H0) variances of the two samples equal = 1 (i.e. evidence that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vars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are not equal??):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var.test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(RI1, RI2)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Two sample two sided hypothesis test for equivalence between means: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t.test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(RI1, RI2,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var.equal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>
                <a:solidFill>
                  <a:srgbClr val="FF0000"/>
                </a:solidFill>
                <a:latin typeface="Courier"/>
                <a:cs typeface="Courier"/>
              </a:rPr>
              <a:t>FALSE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alternative = 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00" dirty="0" err="1">
                <a:solidFill>
                  <a:srgbClr val="00B050"/>
                </a:solidFill>
                <a:latin typeface="Courier"/>
                <a:cs typeface="Courier"/>
              </a:rPr>
              <a:t>two.sided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conf.level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0.95)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6934" y="5934699"/>
            <a:ext cx="180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Symbol" charset="2"/>
                <a:cs typeface="Symbol" charset="2"/>
              </a:rPr>
              <a:t>0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RI</a:t>
            </a:r>
            <a:r>
              <a:rPr lang="en-US" baseline="-25000" dirty="0">
                <a:latin typeface="Times New Roman"/>
                <a:cs typeface="Times New Roman"/>
              </a:rPr>
              <a:t> #1</a:t>
            </a:r>
            <a:r>
              <a:rPr lang="en-US" dirty="0">
                <a:latin typeface="Times New Roman"/>
                <a:cs typeface="Times New Roman"/>
              </a:rPr>
              <a:t>  =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RI</a:t>
            </a:r>
            <a:r>
              <a:rPr lang="en-US" baseline="-25000" dirty="0">
                <a:latin typeface="Times New Roman"/>
                <a:cs typeface="Times New Roman"/>
              </a:rPr>
              <a:t> #2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71689" y="6339900"/>
            <a:ext cx="18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cs typeface="Symbol" charset="2"/>
              </a:rPr>
              <a:t>H</a:t>
            </a:r>
            <a:r>
              <a:rPr lang="en-US" baseline="-25000" dirty="0">
                <a:latin typeface="Times New Roman"/>
                <a:cs typeface="Times New Roman"/>
              </a:rPr>
              <a:t>a</a:t>
            </a:r>
            <a:r>
              <a:rPr lang="en-US" dirty="0">
                <a:latin typeface="Symbol" charset="2"/>
                <a:cs typeface="Symbol" charset="2"/>
              </a:rPr>
              <a:t>: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RI</a:t>
            </a:r>
            <a:r>
              <a:rPr lang="en-US" baseline="-25000" dirty="0">
                <a:latin typeface="Times New Roman"/>
                <a:cs typeface="Times New Roman"/>
              </a:rPr>
              <a:t> #1</a:t>
            </a:r>
            <a:r>
              <a:rPr lang="en-US" dirty="0">
                <a:latin typeface="Times New Roman"/>
                <a:cs typeface="Times New Roman"/>
              </a:rPr>
              <a:t>  ≠ </a:t>
            </a:r>
            <a:r>
              <a:rPr lang="en-US" dirty="0" err="1">
                <a:latin typeface="Symbol" charset="2"/>
                <a:cs typeface="Symbol" charset="2"/>
              </a:rPr>
              <a:t>m</a:t>
            </a:r>
            <a:r>
              <a:rPr lang="en-US" baseline="-25000" dirty="0" err="1">
                <a:latin typeface="Times New Roman"/>
                <a:cs typeface="Times New Roman"/>
              </a:rPr>
              <a:t>RI</a:t>
            </a:r>
            <a:r>
              <a:rPr lang="en-US" baseline="-25000" dirty="0">
                <a:latin typeface="Times New Roman"/>
                <a:cs typeface="Times New Roman"/>
              </a:rPr>
              <a:t>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19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973D5-F44E-AF09-9553-28E11F049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E99B42A-3665-498F-34A1-20F98578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8" y="152403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54" algn="l"/>
                <a:tab pos="1828709" algn="l"/>
                <a:tab pos="2743062" algn="l"/>
                <a:tab pos="3657418" algn="l"/>
                <a:tab pos="4571772" algn="l"/>
                <a:tab pos="5486126" algn="l"/>
                <a:tab pos="6400480" algn="l"/>
                <a:tab pos="7314834" algn="l"/>
                <a:tab pos="8229189" algn="l"/>
                <a:tab pos="9143542" algn="l"/>
                <a:tab pos="10057898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Basic Linear Regression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E4F5D-55E8-7F3B-BF43-0C4EC09B1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140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737B4-39AA-1289-854A-2BA1C37D2307}"/>
              </a:ext>
            </a:extLst>
          </p:cNvPr>
          <p:cNvGrpSpPr/>
          <p:nvPr/>
        </p:nvGrpSpPr>
        <p:grpSpPr>
          <a:xfrm>
            <a:off x="1390260" y="1428713"/>
            <a:ext cx="6038879" cy="4939376"/>
            <a:chOff x="3733800" y="2606212"/>
            <a:chExt cx="3811588" cy="320040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50D30F4-1053-CFCE-65D2-646225B79E1A}"/>
                </a:ext>
              </a:extLst>
            </p:cNvPr>
            <p:cNvCxnSpPr/>
            <p:nvPr/>
          </p:nvCxnSpPr>
          <p:spPr>
            <a:xfrm>
              <a:off x="3735388" y="5805024"/>
              <a:ext cx="381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43">
              <a:extLst>
                <a:ext uri="{FF2B5EF4-FFF2-40B4-BE49-F238E27FC236}">
                  <a16:creationId xmlns:a16="http://schemas.microsoft.com/office/drawing/2014/main" id="{3BD63952-5F2C-4265-37F4-37BB187FD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1688" y="2833224"/>
              <a:ext cx="2247900" cy="2776072"/>
              <a:chOff x="1258094" y="2362200"/>
              <a:chExt cx="2247900" cy="2776072"/>
            </a:xfrm>
          </p:grpSpPr>
          <p:sp>
            <p:nvSpPr>
              <p:cNvPr id="8" name="Plus 7">
                <a:extLst>
                  <a:ext uri="{FF2B5EF4-FFF2-40B4-BE49-F238E27FC236}">
                    <a16:creationId xmlns:a16="http://schemas.microsoft.com/office/drawing/2014/main" id="{5A3B2514-AB68-4571-D76D-FAB4BF34F3D8}"/>
                  </a:ext>
                </a:extLst>
              </p:cNvPr>
              <p:cNvSpPr/>
              <p:nvPr/>
            </p:nvSpPr>
            <p:spPr>
              <a:xfrm>
                <a:off x="2096294" y="33909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" name="Plus 8">
                <a:extLst>
                  <a:ext uri="{FF2B5EF4-FFF2-40B4-BE49-F238E27FC236}">
                    <a16:creationId xmlns:a16="http://schemas.microsoft.com/office/drawing/2014/main" id="{35FF6C91-4B25-44BD-9D81-0E4F304423E9}"/>
                  </a:ext>
                </a:extLst>
              </p:cNvPr>
              <p:cNvSpPr/>
              <p:nvPr/>
            </p:nvSpPr>
            <p:spPr>
              <a:xfrm>
                <a:off x="2939256" y="41910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" name="Plus 9">
                <a:extLst>
                  <a:ext uri="{FF2B5EF4-FFF2-40B4-BE49-F238E27FC236}">
                    <a16:creationId xmlns:a16="http://schemas.microsoft.com/office/drawing/2014/main" id="{097A5E2F-3F33-68D9-7052-7A4051B2A6E4}"/>
                  </a:ext>
                </a:extLst>
              </p:cNvPr>
              <p:cNvSpPr/>
              <p:nvPr/>
            </p:nvSpPr>
            <p:spPr>
              <a:xfrm flipV="1">
                <a:off x="3277394" y="23622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" name="Plus 10">
                <a:extLst>
                  <a:ext uri="{FF2B5EF4-FFF2-40B4-BE49-F238E27FC236}">
                    <a16:creationId xmlns:a16="http://schemas.microsoft.com/office/drawing/2014/main" id="{A92A664F-AEBE-0F08-09CE-2BA279ADE215}"/>
                  </a:ext>
                </a:extLst>
              </p:cNvPr>
              <p:cNvSpPr/>
              <p:nvPr/>
            </p:nvSpPr>
            <p:spPr>
              <a:xfrm>
                <a:off x="1943894" y="45667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" name="Plus 11">
                <a:extLst>
                  <a:ext uri="{FF2B5EF4-FFF2-40B4-BE49-F238E27FC236}">
                    <a16:creationId xmlns:a16="http://schemas.microsoft.com/office/drawing/2014/main" id="{696B2457-D7EC-D72A-11A7-CE83A656D0E0}"/>
                  </a:ext>
                </a:extLst>
              </p:cNvPr>
              <p:cNvSpPr/>
              <p:nvPr/>
            </p:nvSpPr>
            <p:spPr>
              <a:xfrm>
                <a:off x="1715294" y="49096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" name="Plus 12">
                <a:extLst>
                  <a:ext uri="{FF2B5EF4-FFF2-40B4-BE49-F238E27FC236}">
                    <a16:creationId xmlns:a16="http://schemas.microsoft.com/office/drawing/2014/main" id="{117E09F9-2561-23D0-441D-3BB3197FF0D7}"/>
                  </a:ext>
                </a:extLst>
              </p:cNvPr>
              <p:cNvSpPr/>
              <p:nvPr/>
            </p:nvSpPr>
            <p:spPr>
              <a:xfrm>
                <a:off x="2650304" y="312133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4" name="Plus 13">
                <a:extLst>
                  <a:ext uri="{FF2B5EF4-FFF2-40B4-BE49-F238E27FC236}">
                    <a16:creationId xmlns:a16="http://schemas.microsoft.com/office/drawing/2014/main" id="{DE00E16C-96CF-634A-504F-5EA908581448}"/>
                  </a:ext>
                </a:extLst>
              </p:cNvPr>
              <p:cNvSpPr/>
              <p:nvPr/>
            </p:nvSpPr>
            <p:spPr>
              <a:xfrm>
                <a:off x="1258094" y="46810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Plus 14">
                <a:extLst>
                  <a:ext uri="{FF2B5EF4-FFF2-40B4-BE49-F238E27FC236}">
                    <a16:creationId xmlns:a16="http://schemas.microsoft.com/office/drawing/2014/main" id="{699E0FB6-6B4F-48CD-29B4-FE5437B9F763}"/>
                  </a:ext>
                </a:extLst>
              </p:cNvPr>
              <p:cNvSpPr/>
              <p:nvPr/>
            </p:nvSpPr>
            <p:spPr>
              <a:xfrm>
                <a:off x="3277394" y="32766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01B0F52-D30F-4DA3-7459-2491A9159947}"/>
                </a:ext>
              </a:extLst>
            </p:cNvPr>
            <p:cNvCxnSpPr/>
            <p:nvPr/>
          </p:nvCxnSpPr>
          <p:spPr>
            <a:xfrm rot="5400000" flipH="1" flipV="1">
              <a:off x="2134394" y="4205618"/>
              <a:ext cx="3200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A324526-A47E-3069-77D7-7987EBECF24B}"/>
              </a:ext>
            </a:extLst>
          </p:cNvPr>
          <p:cNvCxnSpPr>
            <a:stCxn id="10" idx="3"/>
          </p:cNvCxnSpPr>
          <p:nvPr/>
        </p:nvCxnSpPr>
        <p:spPr>
          <a:xfrm flipH="1">
            <a:off x="6154488" y="2085124"/>
            <a:ext cx="7012" cy="706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30A294-A839-0BFF-C076-3F325319D6CB}"/>
              </a:ext>
            </a:extLst>
          </p:cNvPr>
          <p:cNvCxnSpPr/>
          <p:nvPr/>
        </p:nvCxnSpPr>
        <p:spPr>
          <a:xfrm flipV="1">
            <a:off x="6154486" y="2829339"/>
            <a:ext cx="0" cy="398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548100-6708-1140-0DA7-E5C89912F2D3}"/>
              </a:ext>
            </a:extLst>
          </p:cNvPr>
          <p:cNvCxnSpPr/>
          <p:nvPr/>
        </p:nvCxnSpPr>
        <p:spPr>
          <a:xfrm>
            <a:off x="5167973" y="3281890"/>
            <a:ext cx="5791" cy="4628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AA4C2E-D5D9-F741-FF61-9FAA87F00078}"/>
              </a:ext>
            </a:extLst>
          </p:cNvPr>
          <p:cNvCxnSpPr>
            <a:stCxn id="9" idx="3"/>
          </p:cNvCxnSpPr>
          <p:nvPr/>
        </p:nvCxnSpPr>
        <p:spPr>
          <a:xfrm flipV="1">
            <a:off x="5625773" y="3303504"/>
            <a:ext cx="13207" cy="1344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BA2B320-56E1-8BE9-4EEE-6D9CF6679EDF}"/>
              </a:ext>
            </a:extLst>
          </p:cNvPr>
          <p:cNvCxnSpPr>
            <a:stCxn id="8" idx="1"/>
          </p:cNvCxnSpPr>
          <p:nvPr/>
        </p:nvCxnSpPr>
        <p:spPr>
          <a:xfrm>
            <a:off x="4290228" y="3672782"/>
            <a:ext cx="3399" cy="975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27D55B-7A87-F327-407B-A2C79C6AF2B0}"/>
              </a:ext>
            </a:extLst>
          </p:cNvPr>
          <p:cNvCxnSpPr/>
          <p:nvPr/>
        </p:nvCxnSpPr>
        <p:spPr>
          <a:xfrm flipV="1">
            <a:off x="4044950" y="5027738"/>
            <a:ext cx="0" cy="176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56BEA5-04F2-C069-D800-990570EF4D8B}"/>
              </a:ext>
            </a:extLst>
          </p:cNvPr>
          <p:cNvCxnSpPr>
            <a:stCxn id="12" idx="3"/>
          </p:cNvCxnSpPr>
          <p:nvPr/>
        </p:nvCxnSpPr>
        <p:spPr>
          <a:xfrm flipV="1">
            <a:off x="3686590" y="5357938"/>
            <a:ext cx="276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AD9349-F704-ECF7-6686-74DC11618319}"/>
              </a:ext>
            </a:extLst>
          </p:cNvPr>
          <p:cNvCxnSpPr>
            <a:stCxn id="14" idx="1"/>
          </p:cNvCxnSpPr>
          <p:nvPr/>
        </p:nvCxnSpPr>
        <p:spPr>
          <a:xfrm>
            <a:off x="2962226" y="5663986"/>
            <a:ext cx="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ECC35D-36B0-2C6F-B378-6D1551DAD75F}"/>
              </a:ext>
            </a:extLst>
          </p:cNvPr>
          <p:cNvCxnSpPr/>
          <p:nvPr/>
        </p:nvCxnSpPr>
        <p:spPr>
          <a:xfrm flipV="1">
            <a:off x="2747108" y="2014759"/>
            <a:ext cx="4161793" cy="4285237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latex-image-1.pdf">
            <a:extLst>
              <a:ext uri="{FF2B5EF4-FFF2-40B4-BE49-F238E27FC236}">
                <a16:creationId xmlns:a16="http://schemas.microsoft.com/office/drawing/2014/main" id="{905506A4-D88E-B9B5-1FE0-8FB65F597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949" y="1925856"/>
            <a:ext cx="3721100" cy="533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FCD51C5-F565-C866-0D5F-91F3FF906A42}"/>
              </a:ext>
            </a:extLst>
          </p:cNvPr>
          <p:cNvSpPr txBox="1"/>
          <p:nvPr/>
        </p:nvSpPr>
        <p:spPr>
          <a:xfrm>
            <a:off x="6959698" y="6152459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F3182-997A-E0A7-7E93-3C9C9BFE4888}"/>
              </a:ext>
            </a:extLst>
          </p:cNvPr>
          <p:cNvSpPr txBox="1"/>
          <p:nvPr/>
        </p:nvSpPr>
        <p:spPr>
          <a:xfrm>
            <a:off x="863698" y="1276313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28EF1C-4749-C6DD-B8C6-2A59E61F6D25}"/>
              </a:ext>
            </a:extLst>
          </p:cNvPr>
          <p:cNvCxnSpPr/>
          <p:nvPr/>
        </p:nvCxnSpPr>
        <p:spPr>
          <a:xfrm>
            <a:off x="2012953" y="2459258"/>
            <a:ext cx="2261285" cy="220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Brace 28">
            <a:extLst>
              <a:ext uri="{FF2B5EF4-FFF2-40B4-BE49-F238E27FC236}">
                <a16:creationId xmlns:a16="http://schemas.microsoft.com/office/drawing/2014/main" id="{BEE1CD4E-C932-CA99-38E7-0D9CAB7ED3CF}"/>
              </a:ext>
            </a:extLst>
          </p:cNvPr>
          <p:cNvSpPr/>
          <p:nvPr/>
        </p:nvSpPr>
        <p:spPr>
          <a:xfrm>
            <a:off x="4353629" y="3704789"/>
            <a:ext cx="341431" cy="8967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latex-image-1.pdf">
            <a:extLst>
              <a:ext uri="{FF2B5EF4-FFF2-40B4-BE49-F238E27FC236}">
                <a16:creationId xmlns:a16="http://schemas.microsoft.com/office/drawing/2014/main" id="{3CC54DEB-C33B-7CB1-A859-91E8F974A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1" y="3190325"/>
            <a:ext cx="342900" cy="304800"/>
          </a:xfrm>
          <a:prstGeom prst="rect">
            <a:avLst/>
          </a:prstGeom>
        </p:spPr>
      </p:pic>
      <p:pic>
        <p:nvPicPr>
          <p:cNvPr id="31" name="Picture 30" descr="latex-image-1.pdf">
            <a:extLst>
              <a:ext uri="{FF2B5EF4-FFF2-40B4-BE49-F238E27FC236}">
                <a16:creationId xmlns:a16="http://schemas.microsoft.com/office/drawing/2014/main" id="{E449D2C0-BD69-5D9E-E30D-4C60757C30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77" y="5148387"/>
            <a:ext cx="2209800" cy="385957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D8B7A3-E938-0F6F-DD01-3ED6653A7A8A}"/>
              </a:ext>
            </a:extLst>
          </p:cNvPr>
          <p:cNvCxnSpPr>
            <a:stCxn id="29" idx="1"/>
          </p:cNvCxnSpPr>
          <p:nvPr/>
        </p:nvCxnSpPr>
        <p:spPr>
          <a:xfrm>
            <a:off x="4695058" y="4153183"/>
            <a:ext cx="0" cy="9825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81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E5104-216F-4E4D-BDD6-CB2454C94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F91F461-626A-34C6-B80A-E56511183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58" y="125733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54" algn="l"/>
                <a:tab pos="1828709" algn="l"/>
                <a:tab pos="2743062" algn="l"/>
                <a:tab pos="3657418" algn="l"/>
                <a:tab pos="4571772" algn="l"/>
                <a:tab pos="5486126" algn="l"/>
                <a:tab pos="6400480" algn="l"/>
                <a:tab pos="7314834" algn="l"/>
                <a:tab pos="8229189" algn="l"/>
                <a:tab pos="9143542" algn="l"/>
                <a:tab pos="10057898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8DC3A7-51CB-3C3D-EC28-751752AC5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155" y="13664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8E549-4FC3-1A87-9BFC-FCDC1744F1B6}"/>
              </a:ext>
            </a:extLst>
          </p:cNvPr>
          <p:cNvSpPr txBox="1"/>
          <p:nvPr/>
        </p:nvSpPr>
        <p:spPr>
          <a:xfrm>
            <a:off x="559653" y="1341680"/>
            <a:ext cx="804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Manganese and Zirconium content for sets of different kinds of glass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bottles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Curran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BF897B-BA6A-BBFE-DFF1-71DCD728ACCE}"/>
              </a:ext>
            </a:extLst>
          </p:cNvPr>
          <p:cNvSpPr/>
          <p:nvPr/>
        </p:nvSpPr>
        <p:spPr>
          <a:xfrm>
            <a:off x="3567121" y="21949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Manganese Data (Mn)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AB3C14-4ADC-6F9F-6C07-17343D936080}"/>
              </a:ext>
            </a:extLst>
          </p:cNvPr>
          <p:cNvSpPr/>
          <p:nvPr/>
        </p:nvSpPr>
        <p:spPr>
          <a:xfrm>
            <a:off x="480155" y="2595038"/>
            <a:ext cx="8444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56.1, 53.8, 58.7, 54.6, 58.6, 56.8, 54.6, 59.2, 54.9, 61.1, 59.4,  54.9, 58.7, 55.3, 61.7, 59.7, 56.3, 59.8, 53.6, 60.6,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58.6, 52.5, 61.2, 54,    61.7, 59,    53.9, 61.5, 57.4, 60.5,  65.8, 55,   60.8,  56.4, 63.4, 65.4, 55.9, 59.7, 56.9, 63.4,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65.2, 55.1, 61.6, 58.7, 63.8, 64.7, 56.6, 60.9, 57.8, 63.5,  64.1, 57.4, 61.2, 57.4, 65,    64.8, 56.7, 60.3, 57.6, 64.3,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66,    57.5, 61.5, 58,    65.3, 67.2, 56.3, 60.3, 57.4, 66.4,  67.9, 55.2, 63,    58,    65.2, 66.1, 57.7, 63.3, 58.7, 64,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52.7, 43.5, 49.8, 47,    52.1, 50.2, 41.8, 48.6, 44.9, 51.1,  50.8, 45.2, 49,    44.6, 50.9, 52.3, 43.3, 48.8, 45.5, 52,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65.1, 57.4, 64.5, 59.3, 66.5, 66.6, 56.8, 62.6, 59,   67.8,  65.7,  56.6, 62.4, 57.9, 67.2, 64.9, 52.4, 61.9, 57.8, 63.9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DFE152-2CF5-6A14-E13F-AC9FF002C7B3}"/>
              </a:ext>
            </a:extLst>
          </p:cNvPr>
          <p:cNvSpPr/>
          <p:nvPr/>
        </p:nvSpPr>
        <p:spPr>
          <a:xfrm>
            <a:off x="3650199" y="411384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Zirconium Data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CAC495-805A-E1DA-C937-98874553EBB4}"/>
              </a:ext>
            </a:extLst>
          </p:cNvPr>
          <p:cNvSpPr/>
          <p:nvPr/>
        </p:nvSpPr>
        <p:spPr>
          <a:xfrm>
            <a:off x="-7619" y="4449606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77.4,  71.6,  78.2,  75.3,  83.9,  79.2,  74.6,  78.9,  80.2,  90.2,  77.6,  70.3,  74.7,  72.4,  83.4,  78.3,  71.4,  79.4,  78.0,  82.7,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85.8,  80.0,  90.8,  88.0,  99.2,  85.1,  70.3,  80.0,  77.7,  84.8,  86.3,  70.2,  80.6,  79.9,  86.8,  84.5,  71.4,  79.6,  78.4,  86.8,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93.3,  81.4,  91.4,  86.5,  99.0, 100.9, 88.0,  95.1,  94.4, 109.4,  89.5,  79.3,  87.1,  85.3,  98.5, 100.4,  83.7,  89.5,  93.8, 106.7,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102.6, 85.9,  91.7,  93.4, 109.4, 111.4,  93.4, 101.1, 103.6, 118.7,  92.9, 77.1, 84.1, 84.0, 100.1, 97.5,  82.9,  94.6,  91.4, 102.2,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63.1,  51.2,  59.1,  57.0,  65.6,  74.0,  60.1,  70.9,  68.8,  79.8,  56.6,  50.0,  58.3,  56.2,  69.5,  67.3,  55.6,  64.2,  63.9,  75.4,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101.5, 84.0,  96.5,  91.0, 109.6,  81.4,  70.6,  81.1, 79.7, 91.0,  116.6, 94.2, 109.8, 108.5, 125.7,  81.5,  67.8,  80.8,  77.9,  90.9  </a:t>
            </a:r>
          </a:p>
        </p:txBody>
      </p:sp>
    </p:spTree>
    <p:extLst>
      <p:ext uri="{BB962C8B-B14F-4D97-AF65-F5344CB8AC3E}">
        <p14:creationId xmlns:p14="http://schemas.microsoft.com/office/powerpoint/2010/main" val="47127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AA3DB-D74F-EB2E-078F-A4C4B482B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29BEA6B-BC49-DB1C-10B7-C2166547A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00" y="26507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54" algn="l"/>
                <a:tab pos="1828709" algn="l"/>
                <a:tab pos="2743062" algn="l"/>
                <a:tab pos="3657418" algn="l"/>
                <a:tab pos="4571772" algn="l"/>
                <a:tab pos="5486126" algn="l"/>
                <a:tab pos="6400480" algn="l"/>
                <a:tab pos="7314834" algn="l"/>
                <a:tab pos="8229189" algn="l"/>
                <a:tab pos="9143542" algn="l"/>
                <a:tab pos="10057898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3E42F-176A-F48A-0555-9DB8DFDA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8297" y="106001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0CC9D5-AF21-6DF7-CAFB-DD61B11D5CDA}"/>
              </a:ext>
            </a:extLst>
          </p:cNvPr>
          <p:cNvSpPr txBox="1"/>
          <p:nvPr/>
        </p:nvSpPr>
        <p:spPr>
          <a:xfrm>
            <a:off x="389218" y="1339182"/>
            <a:ext cx="84002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 best fit line to the data of Mn vs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report: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slope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The intercept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Is the slope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Is the intercept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The standard error of the residuals,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The Adjusted R-squared correlation coefficient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F8552-9E1A-FCA9-0018-FAD77B21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94" y="2037907"/>
            <a:ext cx="247805" cy="255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D9EFD-C220-D676-CD16-FE280CCFF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11" y="2338602"/>
            <a:ext cx="255551" cy="255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71DD3-31F2-D542-F446-742B771B1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775" y="3312609"/>
            <a:ext cx="301752" cy="2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70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49914-2163-441F-FFC5-13E81365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6A1813-F204-35D7-1E74-D137A928C512}"/>
              </a:ext>
            </a:extLst>
          </p:cNvPr>
          <p:cNvSpPr/>
          <p:nvPr/>
        </p:nvSpPr>
        <p:spPr>
          <a:xfrm>
            <a:off x="849547" y="1023899"/>
            <a:ext cx="7617483" cy="5632311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Load the data Mn = x,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Zr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= y: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56.1, 53.8, 58.7, 54.6, 58.6, 56.8, 54.6, 59.2, 54.9, 61.1,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59.4, 54.9, 58.7, 55.3, 61.7, 59.7, 56.3, 59.8, 53.6, 60.6,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58.6, 52.5, 61.2, 54,   61.7, 59,   53.9, 61.5, 57.4, 60.5,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65.8, 55,   60.8, 56.4, 63.4, 65.4, 55.9, 59.7, 56.9, 63.4,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65.2, 55.1, 61.6, 58.7, 63.8, 64.7, 56.6, 60.9, 57.8, 63.5,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64.1, 57.4, 61.2, 57.4, 65,   64.8, 56.7, 60.3, 57.6, 64.3,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66,   57.5, 61.5, 58,   65.3, 67.2, 56.3, 60.3, 57.4, 66.4,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67.9, 55.2, 63,   58,   65.2, 66.1, 57.7, 63.3, 58.7, 64,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52.7, 43.5, 49.8, 47,   52.1, 50.2, 41.8, 48.6, 44.9, 51.1,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50.8, 45.2, 49,   44.6, 50.9, 52.3, 43.3, 48.8, 45.5, 52,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65.1, 57.4, 64.5, 59.3, 66.5, 66.6, 56.8, 62.6, 59,   67.8,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65.7, 56.6, 62.4, 57.9, 67.2, 64.9, 52.4, 61.9, 57.8, 63.9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77.4,  71.6,  78.2,  75.3,  83.9,  79.2,  74.6,  78.9,  80.2,  90.2,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77.6,  70.3,  74.7,  72.4,  83.4,  78.3,  71.4,  79.4,  78.0,  82.7,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85.8,  80.0,  90.8,  88.0,  99.2,  85.1,  70.3,  80.0,  77.7,  84.8,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86.3,  70.2,  80.6,  79.9,  86.8,  84.5,  71.4,  79.6,  78.4,  86.8,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93.3,  81.4,  91.4,  86.5,  99.0, 100.9,  88.0,  95.1,  94.4, 109.4,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89.5,  79.3,  87.1,  85.3,  98.5, 100.4,  83.7,  89.5,  93.8, 106.7,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102.6, 85.9,  91.7,  93.4, 109.4, 111.4,  93.4, 101.1, 103.6, 118.7,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92.9,  77.1,  84.1,  84.0, 100.1,  97.5,  82.9,  94.6,  91.4, 102.2,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63.1,  51.2,  59.1,  57.0,  65.6,  74.0,  60.1,  70.9,  68.8,  79.8,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56.6,  50.0,  58.3,  56.2,  69.5,  67.3,  55.6,  64.2,  63.9,  75.4,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101.5, 84.0,  96.5,  91.0, 109.6,  81.4,  70.6,  81.1,  79.7,  91.0,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116.6, 94.2, 109.8, 108.5, 125.7,  81.5,  67.8,  80.8,  77.9,  90.9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41B8376-2DDB-9345-1B44-F53E1551F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28" y="34293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54" algn="l"/>
                <a:tab pos="1828709" algn="l"/>
                <a:tab pos="2743062" algn="l"/>
                <a:tab pos="3657418" algn="l"/>
                <a:tab pos="4571772" algn="l"/>
                <a:tab pos="5486126" algn="l"/>
                <a:tab pos="6400480" algn="l"/>
                <a:tab pos="7314834" algn="l"/>
                <a:tab pos="8229189" algn="l"/>
                <a:tab pos="9143542" algn="l"/>
                <a:tab pos="10057898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AEB314B-37B9-E95D-6FFB-0C5345ED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725" y="11378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23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546F8-DAF1-F883-907C-001555E77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737BAA-1649-78DB-CD6B-7F0C410C4714}"/>
              </a:ext>
            </a:extLst>
          </p:cNvPr>
          <p:cNvSpPr/>
          <p:nvPr/>
        </p:nvSpPr>
        <p:spPr>
          <a:xfrm>
            <a:off x="1996737" y="1235759"/>
            <a:ext cx="5215171" cy="255454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Take a look at your data first: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# Simple linear regression: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fit &lt;- lm(y ~ x)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Plot in your regression line: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abline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79B11-C0E5-2E7B-7D2D-3D83C79DA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3015" y="110073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2027369-9766-7A2A-6460-7AADAD91B726}"/>
              </a:ext>
            </a:extLst>
          </p:cNvPr>
          <p:cNvCxnSpPr/>
          <p:nvPr/>
        </p:nvCxnSpPr>
        <p:spPr>
          <a:xfrm>
            <a:off x="881613" y="2387197"/>
            <a:ext cx="11151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B1DA09-61A6-8D0A-7B76-E3DF9B95B16E}"/>
              </a:ext>
            </a:extLst>
          </p:cNvPr>
          <p:cNvCxnSpPr>
            <a:cxnSpLocks/>
          </p:cNvCxnSpPr>
          <p:nvPr/>
        </p:nvCxnSpPr>
        <p:spPr>
          <a:xfrm>
            <a:off x="881613" y="2387199"/>
            <a:ext cx="1115123" cy="2410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62E3432-7FFA-290B-3EDB-79E26686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19" r="7206" b="5691"/>
          <a:stretch/>
        </p:blipFill>
        <p:spPr>
          <a:xfrm>
            <a:off x="4953195" y="3911193"/>
            <a:ext cx="3918736" cy="275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2262E-311C-B3BB-B23D-78FF71909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32" y="3841481"/>
            <a:ext cx="3989040" cy="283490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84113-B599-31C6-619D-3146FE3827CC}"/>
              </a:ext>
            </a:extLst>
          </p:cNvPr>
          <p:cNvCxnSpPr>
            <a:cxnSpLocks/>
          </p:cNvCxnSpPr>
          <p:nvPr/>
        </p:nvCxnSpPr>
        <p:spPr>
          <a:xfrm>
            <a:off x="684316" y="5732563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A754BF-8303-5865-E4CD-D952B6948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99" y="5604790"/>
            <a:ext cx="247805" cy="25554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8A9B8A-F074-0EC4-8B5A-4645C00FA87D}"/>
              </a:ext>
            </a:extLst>
          </p:cNvPr>
          <p:cNvCxnSpPr>
            <a:cxnSpLocks/>
          </p:cNvCxnSpPr>
          <p:nvPr/>
        </p:nvCxnSpPr>
        <p:spPr>
          <a:xfrm>
            <a:off x="684316" y="5604789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DFC04F0-A9F2-5236-43EF-F439B9CB2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53" y="5516508"/>
            <a:ext cx="255551" cy="255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587A4-3A84-6ADF-777F-3CFF2A7B6F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07" y="6234498"/>
            <a:ext cx="301752" cy="21414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13FEBA9-48F6-5440-1C85-EC33C42B1000}"/>
              </a:ext>
            </a:extLst>
          </p:cNvPr>
          <p:cNvCxnSpPr>
            <a:cxnSpLocks/>
          </p:cNvCxnSpPr>
          <p:nvPr/>
        </p:nvCxnSpPr>
        <p:spPr>
          <a:xfrm>
            <a:off x="672109" y="6308734"/>
            <a:ext cx="2019424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2318B1-F2AD-E135-B963-16C016F2A523}"/>
              </a:ext>
            </a:extLst>
          </p:cNvPr>
          <p:cNvCxnSpPr>
            <a:cxnSpLocks/>
          </p:cNvCxnSpPr>
          <p:nvPr/>
        </p:nvCxnSpPr>
        <p:spPr>
          <a:xfrm flipH="1" flipV="1">
            <a:off x="4040831" y="6387682"/>
            <a:ext cx="912367" cy="426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BD61FB-73D1-7924-3289-423F491ADDF2}"/>
              </a:ext>
            </a:extLst>
          </p:cNvPr>
          <p:cNvSpPr txBox="1"/>
          <p:nvPr/>
        </p:nvSpPr>
        <p:spPr>
          <a:xfrm>
            <a:off x="4908595" y="6642467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85FD23-FA71-A9AD-A3B2-75D038D05135}"/>
              </a:ext>
            </a:extLst>
          </p:cNvPr>
          <p:cNvSpPr/>
          <p:nvPr/>
        </p:nvSpPr>
        <p:spPr>
          <a:xfrm>
            <a:off x="5684133" y="3985517"/>
            <a:ext cx="2125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is significant at 95% </a:t>
            </a:r>
            <a:endParaRPr 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2F2F7B-4E2B-F660-8B75-85D73C04804E}"/>
              </a:ext>
            </a:extLst>
          </p:cNvPr>
          <p:cNvSpPr/>
          <p:nvPr/>
        </p:nvSpPr>
        <p:spPr>
          <a:xfrm>
            <a:off x="5454781" y="4207411"/>
            <a:ext cx="2374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 is significant at 95% </a:t>
            </a:r>
            <a:endParaRPr lang="en-US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404097-6D80-BE23-FA13-04543F5052A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840111" y="4139406"/>
            <a:ext cx="1844022" cy="13445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4386D9-D15B-58E3-F8A3-8F18AE98E3E7}"/>
              </a:ext>
            </a:extLst>
          </p:cNvPr>
          <p:cNvCxnSpPr>
            <a:cxnSpLocks/>
          </p:cNvCxnSpPr>
          <p:nvPr/>
        </p:nvCxnSpPr>
        <p:spPr>
          <a:xfrm flipH="1">
            <a:off x="3840109" y="4361303"/>
            <a:ext cx="1614672" cy="124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4">
            <a:extLst>
              <a:ext uri="{FF2B5EF4-FFF2-40B4-BE49-F238E27FC236}">
                <a16:creationId xmlns:a16="http://schemas.microsoft.com/office/drawing/2014/main" id="{320E89C2-A62F-1CE8-41CC-28AA54160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18" y="34293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54" algn="l"/>
                <a:tab pos="1828709" algn="l"/>
                <a:tab pos="2743062" algn="l"/>
                <a:tab pos="3657418" algn="l"/>
                <a:tab pos="4571772" algn="l"/>
                <a:tab pos="5486126" algn="l"/>
                <a:tab pos="6400480" algn="l"/>
                <a:tab pos="7314834" algn="l"/>
                <a:tab pos="8229189" algn="l"/>
                <a:tab pos="9143542" algn="l"/>
                <a:tab pos="10057898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70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5990B-6BC9-30C5-31CB-1BD66DE59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5674FE-A31C-103B-4863-858B48FF6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581" y="12192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FFA070-F6AC-0606-9449-DCE403B91CC7}"/>
              </a:ext>
            </a:extLst>
          </p:cNvPr>
          <p:cNvSpPr/>
          <p:nvPr/>
        </p:nvSpPr>
        <p:spPr>
          <a:xfrm>
            <a:off x="304167" y="1181936"/>
            <a:ext cx="8742891" cy="181588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Check your regression diagnostics (i.e. the behavior of the residuals):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residuals(fit)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Do the residuals look N(0,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)-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ish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?: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qqnorm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qqline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A3524-5998-4678-0E57-DDB7DABCC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31" y="3474721"/>
            <a:ext cx="3996681" cy="3126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4CD30-E26E-FD66-15A2-4566DC680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14" y="3349909"/>
            <a:ext cx="3996681" cy="3141219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F056C011-A216-1532-5BC1-D15A8252A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70" y="4572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7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5416-ECCD-3D5B-3445-70EAE753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A1E4186-D102-AC9A-138A-753CBA935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90" y="3206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Analysis of Variance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D5352-8666-E8ED-3F00-EE6A840C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001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BE2472D8-37F1-BA35-FA84-F56E36FDD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6" y="1491345"/>
            <a:ext cx="8988924" cy="1861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18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600" dirty="0">
                <a:solidFill>
                  <a:srgbClr val="000000"/>
                </a:solidFill>
                <a:latin typeface="Times New Roman" pitchFamily="18" charset="0"/>
              </a:rPr>
              <a:t>Standard hypothesis testing is great for comparing one or two sample means.</a:t>
            </a:r>
          </a:p>
          <a:p>
            <a:pPr marL="887346" lvl="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What if we have more than two sample group means to compare?</a:t>
            </a:r>
          </a:p>
          <a:p>
            <a:pPr marL="1344513" lvl="2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Use analysis of variance (</a:t>
            </a:r>
            <a:r>
              <a:rPr lang="en-US" sz="2200" b="1" dirty="0">
                <a:solidFill>
                  <a:srgbClr val="000000"/>
                </a:solidFill>
                <a:latin typeface="Times New Roman" pitchFamily="18" charset="0"/>
              </a:rPr>
              <a:t>ANOVA</a:t>
            </a: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430AD9-0595-10FC-9411-EED6EF32C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8" y="3744689"/>
            <a:ext cx="8355013" cy="26343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18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6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6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sz="26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346" lvl="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means of the groups being compared are not statistically different at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(1-</a:t>
            </a:r>
            <a:r>
              <a:rPr lang="en-US" sz="2400" dirty="0">
                <a:latin typeface="Symbol" pitchFamily="2" charset="2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)×100%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level of confidence</a:t>
            </a:r>
          </a:p>
          <a:p>
            <a:pPr marL="43018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6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600" baseline="-250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26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346" lvl="1" indent="-323827">
              <a:spcBef>
                <a:spcPts val="800"/>
              </a:spcBef>
              <a:buFont typeface="Times New Roman" pitchFamily="18" charset="0"/>
              <a:buChar char="•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At least one of the group means is statically distinct.</a:t>
            </a:r>
          </a:p>
        </p:txBody>
      </p:sp>
    </p:spTree>
    <p:extLst>
      <p:ext uri="{BB962C8B-B14F-4D97-AF65-F5344CB8AC3E}">
        <p14:creationId xmlns:p14="http://schemas.microsoft.com/office/powerpoint/2010/main" val="3483385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F89F-E5D6-41C0-8FCB-AB8148F6C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C17080-4170-F4DD-458A-950BC37DA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50" y="15240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63182-94EC-21AF-214F-55AAFC999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861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A0DA9D-F809-E29B-928F-C682643CD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" y="1297515"/>
            <a:ext cx="8686800" cy="7627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21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Consider the shotgun spread data (square-root area) as a function of range below: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061EB-673B-DE1E-4D1A-2E5D4EAF8A61}"/>
              </a:ext>
            </a:extLst>
          </p:cNvPr>
          <p:cNvSpPr/>
          <p:nvPr/>
        </p:nvSpPr>
        <p:spPr>
          <a:xfrm>
            <a:off x="1551199" y="2283129"/>
            <a:ext cx="7384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2.60,   3.35,    3.33,  3.06,    3.38,   3.85,   3.01,    3.02,   3.29,   3.00,    3.20,   3.11</a:t>
            </a:r>
          </a:p>
          <a:p>
            <a:r>
              <a:rPr lang="en-US" sz="1600" dirty="0"/>
              <a:t>  6.84,   6.32,    6.96,  5.85,    5.95,   6.29,   5.57,    5.00,   5.42,   5.73,    5.29,   5.10</a:t>
            </a:r>
          </a:p>
          <a:p>
            <a:r>
              <a:rPr lang="en-US" sz="1600" dirty="0"/>
              <a:t>  6.51,   6.72,    8.24,  7.38,    9.84,   9.42,   8.09,    6.80,   7.95,   8.62,    8.41,   8.62, 9.23</a:t>
            </a:r>
          </a:p>
          <a:p>
            <a:r>
              <a:rPr lang="en-US" sz="1600" dirty="0"/>
              <a:t>10.28, 11.47, 14.10, 12.54, 16.13, 11.03, 10.81, 10.19, 13.01, 11.17, 11.33,   9.35</a:t>
            </a:r>
          </a:p>
          <a:p>
            <a:r>
              <a:rPr lang="en-US" sz="1600" dirty="0"/>
              <a:t>11.80, 13.74,   5.18, 20.13, 16.94, 14.09, 16.07, 14.90, 17.47, 14.21, 13.13, 11.93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3CF499-E594-F333-1B56-9FEF516AF754}"/>
              </a:ext>
            </a:extLst>
          </p:cNvPr>
          <p:cNvSpPr/>
          <p:nvPr/>
        </p:nvSpPr>
        <p:spPr>
          <a:xfrm>
            <a:off x="616869" y="2283162"/>
            <a:ext cx="1373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 feet</a:t>
            </a:r>
          </a:p>
          <a:p>
            <a:r>
              <a:rPr lang="en-US" sz="1600" dirty="0"/>
              <a:t>20 feet</a:t>
            </a:r>
          </a:p>
          <a:p>
            <a:r>
              <a:rPr lang="en-US" sz="1600" dirty="0"/>
              <a:t>30 feet</a:t>
            </a:r>
          </a:p>
          <a:p>
            <a:r>
              <a:rPr lang="en-US" sz="1600" dirty="0"/>
              <a:t>40 feet</a:t>
            </a:r>
          </a:p>
          <a:p>
            <a:r>
              <a:rPr lang="en-US" sz="1600" dirty="0"/>
              <a:t>50 feet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CD7AA-A543-96CE-8FB0-197FFB4A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" y="3961289"/>
            <a:ext cx="8686800" cy="10799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21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181" algn="l"/>
                <a:tab pos="1344513" algn="l"/>
                <a:tab pos="2258845" algn="l"/>
                <a:tab pos="3173175" algn="l"/>
                <a:tab pos="4087506" algn="l"/>
                <a:tab pos="5001838" algn="l"/>
                <a:tab pos="5916169" algn="l"/>
                <a:tab pos="6830501" algn="l"/>
                <a:tab pos="7744833" algn="l"/>
                <a:tab pos="8659165" algn="l"/>
                <a:tab pos="9573495" algn="l"/>
                <a:tab pos="10487826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Use ANOVA to test for evidence of a significant difference between at least one of the treatment means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58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F5225-C077-81E2-3510-4AE75BCF5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F188BEF-7676-5693-3FE5-38059588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300" y="36652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246B4-1F18-6C2E-E72E-6206F8E6A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711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88143F-7400-700F-C214-5AAC39195A20}"/>
              </a:ext>
            </a:extLst>
          </p:cNvPr>
          <p:cNvSpPr txBox="1"/>
          <p:nvPr/>
        </p:nvSpPr>
        <p:spPr>
          <a:xfrm flipH="1">
            <a:off x="48077" y="936190"/>
            <a:ext cx="9026163" cy="5909310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Data (responses)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2.60,3.35,3.33,3.06,3.38,3.85,3.01,3.02,3.29,3.00,3.20,3.11,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6.84,6.32,6.96,5.85,5.95,6.29,5.57,5.00,5.42,5.73,5.29,5.10,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6.51,6.72,8.24,7.38,9.84,9.42,8.09,6.80,7.95,8.62,8.41,8.62,9.23,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10.28,11.47,14.10,12.54,16.13,11.03,10.81,10.19,13.01,11.17,11.33,9.35,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11.80,13.74, 5.18,20.13,16.94,14.09,16.07,14.90,17.47,14.21,13.13,11.93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Treatment labels for each data point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10, 10, 10, 10, 10, 10, 10, 10, 10, 10, 10, 10,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20, 20, 20, 20, 20, 20, 20, 20, 20, 20, 20, 20,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30, 30, 30, 30, 30, 30, 30, 30, 30, 30, 30, 30, 30,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40, 40, 40, 40, 40, 40, 40, 40, 40, 40, 40, 40,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50, 50, 50, 50, 50, 50, 50, 50, 50, 50, 50, 50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Box plots to visually compare treatments: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boxplot(y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), range=0 )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Quick look at the treatment means we will test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tapply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mean)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 can handle all the ANOVA calculations automatically: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aov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</p:txBody>
      </p:sp>
    </p:spTree>
    <p:extLst>
      <p:ext uri="{BB962C8B-B14F-4D97-AF65-F5344CB8AC3E}">
        <p14:creationId xmlns:p14="http://schemas.microsoft.com/office/powerpoint/2010/main" val="2883465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EE7FED98-FCDF-D011-467D-F82FDD224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24891"/>
            <a:ext cx="8686800" cy="90771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Given a sample from some population: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0B106-455C-11E5-8AE7-6F8D946E1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6" y="20256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400" dirty="0">
                <a:solidFill>
                  <a:srgbClr val="000000"/>
                </a:solidFill>
                <a:latin typeface="Times New Roman" pitchFamily="18" charset="0"/>
              </a:rPr>
              <a:t>Measures of Central Tendency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7DBDF0-9CC6-5E38-9177-A9ED80BBB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11049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47D5AD-9AE0-6DF8-ACCF-A5FACAA30E98}"/>
              </a:ext>
            </a:extLst>
          </p:cNvPr>
          <p:cNvSpPr/>
          <p:nvPr/>
        </p:nvSpPr>
        <p:spPr>
          <a:xfrm>
            <a:off x="0" y="557141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reference see (available on-line): 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“</a:t>
            </a:r>
            <a:r>
              <a:rPr lang="en-GB" u="sng" dirty="0">
                <a:solidFill>
                  <a:srgbClr val="000000"/>
                </a:solidFill>
                <a:latin typeface="Times New Roman" pitchFamily="18" charset="0"/>
              </a:rPr>
              <a:t>The Dynamic Character of Disguised Behaviour for Text-based, Mixed and Stylized Signatures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”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LA Mohammed, B Found, M Caligiuri and D Rogers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 Forensic Sci 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56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(1),S136-S141 (2011)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303557-7B2F-637B-6DD7-34761FA65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1606381"/>
            <a:ext cx="8686800" cy="38816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is a good “summary” value which well describes the sample and uncertainty?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will look at: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Average (arithmetic mean)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Median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Mode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Standard deviation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Standard error of the mean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F5BBDB-9D61-4C65-B183-2A313BC7241B}"/>
              </a:ext>
            </a:extLst>
          </p:cNvPr>
          <p:cNvCxnSpPr>
            <a:cxnSpLocks/>
          </p:cNvCxnSpPr>
          <p:nvPr/>
        </p:nvCxnSpPr>
        <p:spPr>
          <a:xfrm>
            <a:off x="1513114" y="4329416"/>
            <a:ext cx="1338943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3295E-D978-3110-24ED-222A64B9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6AE2565-4E29-1849-939C-F862FE83C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020" y="15240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633BD-8BA9-31BA-C974-D86E922FE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431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E62EC1-2336-BDB3-04D3-BBEDF4535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89" y="4420723"/>
            <a:ext cx="67818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B6D3E-74AB-CFE0-69DA-28F551C0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148" y="1060199"/>
            <a:ext cx="5058137" cy="32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13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AF91B-B8D9-C807-CBAC-26D71943F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9684D63-D149-D5DE-C605-D3C047E79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60" y="15240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332" algn="l"/>
                <a:tab pos="1828664" algn="l"/>
                <a:tab pos="2742994" algn="l"/>
                <a:tab pos="3657327" algn="l"/>
                <a:tab pos="4571658" algn="l"/>
                <a:tab pos="5485990" algn="l"/>
                <a:tab pos="6400320" algn="l"/>
                <a:tab pos="7314652" algn="l"/>
                <a:tab pos="8228984" algn="l"/>
                <a:tab pos="9143314" algn="l"/>
                <a:tab pos="10057647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Tukey HSD 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DE0734-77E9-1A2D-7293-9B7937AAB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571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2443D3-8FA7-E766-D6D4-BBC2FBD47570}"/>
              </a:ext>
            </a:extLst>
          </p:cNvPr>
          <p:cNvSpPr txBox="1"/>
          <p:nvPr/>
        </p:nvSpPr>
        <p:spPr>
          <a:xfrm flipH="1">
            <a:off x="70937" y="1119653"/>
            <a:ext cx="9026163" cy="1323439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Find a significant result from ANOVA? Do a </a:t>
            </a:r>
            <a:r>
              <a:rPr lang="en-US" sz="2000" dirty="0" err="1">
                <a:solidFill>
                  <a:srgbClr val="FFFF00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 HSD: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TukeyHSD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      #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test outputs</a:t>
            </a:r>
          </a:p>
          <a:p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) # Graphical version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5CAFE-1D6E-AEC5-F7B1-67C06EF1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9" y="2575413"/>
            <a:ext cx="4621920" cy="4282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C155C-C46E-EBAA-873C-CDFAE5DAE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0" t="2222" r="4969" b="3389"/>
          <a:stretch/>
        </p:blipFill>
        <p:spPr>
          <a:xfrm>
            <a:off x="4692857" y="2667072"/>
            <a:ext cx="4404243" cy="41160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1CE6B1-8C31-59A0-7F17-EBA08B45D554}"/>
              </a:ext>
            </a:extLst>
          </p:cNvPr>
          <p:cNvSpPr/>
          <p:nvPr/>
        </p:nvSpPr>
        <p:spPr>
          <a:xfrm>
            <a:off x="3599577" y="4478164"/>
            <a:ext cx="962353" cy="23311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0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2715B-2EC1-3F6D-CAF0-34756C51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BD9DC40-2D05-906B-4624-EB336FEA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" y="40118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Basic Statistical Commands: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15A4D-4482-EB04-023C-A6CF78A09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4478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8620CF-7950-48D0-E44F-A11561968B41}"/>
              </a:ext>
            </a:extLst>
          </p:cNvPr>
          <p:cNvSpPr/>
          <p:nvPr/>
        </p:nvSpPr>
        <p:spPr>
          <a:xfrm>
            <a:off x="148591" y="1544995"/>
            <a:ext cx="8858250" cy="452431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Load data: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read.csv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"https://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raw.githubusercontent.com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npetraco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/workshop21/master/data/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lamwrite.csv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header=T)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head(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Dump column 2 to a variable: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Look at the data: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hist(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mean: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mean(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median: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median(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standard deviation: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error of the mean (we need these for CI's):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&lt;- length(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aav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)/sqrt(n)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C7E9F-1DF1-8542-7308-8495AB7C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309" y="2270089"/>
            <a:ext cx="2654049" cy="2070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CD23B-625D-BA8C-14E5-F832C3C1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736" y="4456697"/>
            <a:ext cx="4556673" cy="233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3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8EECC-2F8B-6413-4C3D-1FC740F19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FDE5DB-FA6C-E478-2B54-6463A1847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94" y="30577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Built in Probability Distributions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3A8F39-8E62-4768-0BC5-D37C0D19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0287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63CD6D-ADA5-D0C4-1C68-60784C76C028}"/>
              </a:ext>
            </a:extLst>
          </p:cNvPr>
          <p:cNvSpPr/>
          <p:nvPr/>
        </p:nvSpPr>
        <p:spPr>
          <a:xfrm>
            <a:off x="128021" y="1374756"/>
            <a:ext cx="86387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R has many built in discrete and continuous probability distributions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A26F22-B934-D7E0-E30F-64BEDFFE7B43}"/>
              </a:ext>
            </a:extLst>
          </p:cNvPr>
          <p:cNvSpPr/>
          <p:nvPr/>
        </p:nvSpPr>
        <p:spPr>
          <a:xfrm>
            <a:off x="-413657" y="2590358"/>
            <a:ext cx="97318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/>
                <a:cs typeface="Times New Roman"/>
              </a:rPr>
              <a:t>Each built in R distribution has: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DA8BF6-9CE3-5617-65FF-1E910651861A}"/>
              </a:ext>
            </a:extLst>
          </p:cNvPr>
          <p:cNvSpPr/>
          <p:nvPr/>
        </p:nvSpPr>
        <p:spPr>
          <a:xfrm>
            <a:off x="1" y="3154144"/>
            <a:ext cx="899541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A name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Binomial: </a:t>
            </a:r>
            <a:r>
              <a:rPr lang="en-US" sz="2000" b="1" dirty="0" err="1">
                <a:latin typeface="Courier" pitchFamily="2" charset="0"/>
                <a:cs typeface="Times New Roman"/>
              </a:rPr>
              <a:t>binom</a:t>
            </a:r>
            <a:endParaRPr lang="en-US" sz="2000" b="1" dirty="0">
              <a:latin typeface="Courier" pitchFamily="2" charset="0"/>
              <a:cs typeface="Times New Roman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Poisson: </a:t>
            </a:r>
            <a:r>
              <a:rPr lang="en-US" sz="2000" b="1" dirty="0">
                <a:latin typeface="Courier" pitchFamily="2" charset="0"/>
                <a:cs typeface="Times New Roman"/>
              </a:rPr>
              <a:t>pois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Uniform: </a:t>
            </a:r>
            <a:r>
              <a:rPr lang="en-US" sz="2000" b="1" dirty="0" err="1">
                <a:latin typeface="Courier" pitchFamily="2" charset="0"/>
                <a:cs typeface="Times New Roman"/>
              </a:rPr>
              <a:t>unif</a:t>
            </a:r>
            <a:endParaRPr lang="en-US" sz="2000" b="1" dirty="0">
              <a:latin typeface="Courier" pitchFamily="2" charset="0"/>
              <a:cs typeface="Times New Roman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Gaussian: </a:t>
            </a:r>
            <a:r>
              <a:rPr lang="en-US" sz="2000" b="1" dirty="0">
                <a:latin typeface="Courier" pitchFamily="2" charset="0"/>
                <a:cs typeface="Times New Roman"/>
              </a:rPr>
              <a:t>norm</a:t>
            </a:r>
          </a:p>
          <a:p>
            <a:pPr lvl="3"/>
            <a:endParaRPr lang="en-US" sz="2000" b="1" dirty="0">
              <a:latin typeface="Courier" pitchFamily="2" charset="0"/>
              <a:cs typeface="Times New Roman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/>
                <a:cs typeface="Times New Roman"/>
              </a:rPr>
              <a:t>Four functions </a:t>
            </a:r>
            <a:r>
              <a:rPr lang="en-US" sz="2400" dirty="0">
                <a:latin typeface="Times New Roman"/>
                <a:cs typeface="Times New Roman"/>
              </a:rPr>
              <a:t>to deal with:</a:t>
            </a:r>
          </a:p>
          <a:p>
            <a:pPr marL="1657350" lvl="3" indent="-28575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Likelihood/density values: “d-function” </a:t>
            </a:r>
          </a:p>
          <a:p>
            <a:pPr marL="1657350" lvl="3" indent="-28575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Cumulative Probability: “p-function” </a:t>
            </a:r>
          </a:p>
          <a:p>
            <a:pPr marL="1657350" lvl="3" indent="-28575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Quantiles: “q-function” </a:t>
            </a:r>
          </a:p>
          <a:p>
            <a:pPr marL="1657350" lvl="3" indent="-285750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Random sampling: “r-functions”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86C7310D-5CCC-61A6-B14F-934FA7AFA101}"/>
              </a:ext>
            </a:extLst>
          </p:cNvPr>
          <p:cNvSpPr/>
          <p:nvPr/>
        </p:nvSpPr>
        <p:spPr>
          <a:xfrm>
            <a:off x="3817619" y="3572308"/>
            <a:ext cx="819743" cy="1166821"/>
          </a:xfrm>
          <a:prstGeom prst="righ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F8C99A-F31D-31B4-EA42-91A75C0F259D}"/>
              </a:ext>
            </a:extLst>
          </p:cNvPr>
          <p:cNvSpPr/>
          <p:nvPr/>
        </p:nvSpPr>
        <p:spPr>
          <a:xfrm>
            <a:off x="4637362" y="3810705"/>
            <a:ext cx="30664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These are the most commonly used</a:t>
            </a:r>
            <a:endParaRPr lang="en-US" sz="2000" b="1" dirty="0">
              <a:latin typeface="Courier" pitchFamily="2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815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2D30D-8099-2781-263B-AC8B0FC7D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789BD1-036D-F241-2E6E-1AEC36C0975E}"/>
              </a:ext>
            </a:extLst>
          </p:cNvPr>
          <p:cNvSpPr txBox="1"/>
          <p:nvPr/>
        </p:nvSpPr>
        <p:spPr>
          <a:xfrm>
            <a:off x="501017" y="1354049"/>
            <a:ext cx="79213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b="1" dirty="0" err="1">
                <a:latin typeface="Courier"/>
                <a:cs typeface="Courier"/>
              </a:rPr>
              <a:t>dnorm</a:t>
            </a:r>
            <a:r>
              <a:rPr lang="en-US" dirty="0">
                <a:latin typeface="Times New Roman"/>
                <a:cs typeface="Times New Roman"/>
              </a:rPr>
              <a:t> “d-function” in R is the density (mass) of the distribution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latin typeface="Courier"/>
                <a:cs typeface="Courier"/>
              </a:rPr>
              <a:t>pnorm</a:t>
            </a:r>
            <a:r>
              <a:rPr lang="en-US" dirty="0">
                <a:latin typeface="Times New Roman"/>
                <a:cs typeface="Times New Roman"/>
              </a:rPr>
              <a:t> “p-function” in R is the CDFs of the distribution</a:t>
            </a:r>
            <a:endParaRPr lang="en-US" b="1" dirty="0">
              <a:latin typeface="Courier"/>
              <a:cs typeface="Courier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latin typeface="Courier"/>
                <a:cs typeface="Courier"/>
              </a:rPr>
              <a:t>qnorm</a:t>
            </a:r>
            <a:r>
              <a:rPr lang="en-US" dirty="0">
                <a:latin typeface="Times New Roman"/>
                <a:cs typeface="Times New Roman"/>
              </a:rPr>
              <a:t> “q-function” in R give the </a:t>
            </a:r>
            <a:r>
              <a:rPr lang="en-US" dirty="0" err="1">
                <a:latin typeface="Times New Roman"/>
                <a:cs typeface="Times New Roman"/>
              </a:rPr>
              <a:t>quantiles</a:t>
            </a:r>
            <a:r>
              <a:rPr lang="en-US" dirty="0">
                <a:latin typeface="Times New Roman"/>
                <a:cs typeface="Times New Roman"/>
              </a:rPr>
              <a:t> of the distribution (x-values) for a given cumulative probability (p-value)</a:t>
            </a:r>
            <a:endParaRPr lang="en-US" b="1" dirty="0">
              <a:latin typeface="Courier"/>
              <a:cs typeface="Courier"/>
            </a:endParaRPr>
          </a:p>
          <a:p>
            <a:pPr marL="742950" lvl="1" indent="-285750">
              <a:buFont typeface="Arial"/>
              <a:buChar char="•"/>
            </a:pPr>
            <a:r>
              <a:rPr lang="en-US" b="1" dirty="0" err="1">
                <a:latin typeface="Courier"/>
                <a:cs typeface="Courier"/>
              </a:rPr>
              <a:t>rnorm</a:t>
            </a:r>
            <a:r>
              <a:rPr lang="en-US" dirty="0">
                <a:latin typeface="Times New Roman"/>
                <a:cs typeface="Times New Roman"/>
              </a:rPr>
              <a:t> “r-functions” in R gives a random sample from the distribution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156B84-BD9E-5430-EC9B-0507C9C0D581}"/>
              </a:ext>
            </a:extLst>
          </p:cNvPr>
          <p:cNvSpPr txBox="1"/>
          <p:nvPr/>
        </p:nvSpPr>
        <p:spPr>
          <a:xfrm>
            <a:off x="1853180" y="2847990"/>
            <a:ext cx="645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*</a:t>
            </a:r>
            <a:r>
              <a:rPr lang="en-US" b="1" u="sng" dirty="0">
                <a:latin typeface="Times New Roman"/>
                <a:cs typeface="Times New Roman"/>
              </a:rPr>
              <a:t>NOTE</a:t>
            </a:r>
            <a:r>
              <a:rPr lang="en-US" dirty="0">
                <a:latin typeface="Times New Roman"/>
                <a:cs typeface="Times New Roman"/>
              </a:rPr>
              <a:t>: “p-functions” and “q-functions” are inverses of each other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5A6D9-4D36-E66C-FD87-EF84F7FDF786}"/>
              </a:ext>
            </a:extLst>
          </p:cNvPr>
          <p:cNvSpPr/>
          <p:nvPr/>
        </p:nvSpPr>
        <p:spPr>
          <a:xfrm>
            <a:off x="794363" y="1227846"/>
            <a:ext cx="7514429" cy="19894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BEC3040-859B-A87D-42AC-5D5A71E23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8" y="291677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Example of a Named Distribution: Gaussians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B77F0F-3CE4-CEC8-79F8-B4200B472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016" y="88775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E9AABA-D21D-F575-7E62-5C0FF633A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8"/>
          <a:stretch/>
        </p:blipFill>
        <p:spPr>
          <a:xfrm>
            <a:off x="3947619" y="3368223"/>
            <a:ext cx="4593122" cy="348977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A67133-F528-F16D-1081-C9B07A82A763}"/>
              </a:ext>
            </a:extLst>
          </p:cNvPr>
          <p:cNvCxnSpPr/>
          <p:nvPr/>
        </p:nvCxnSpPr>
        <p:spPr>
          <a:xfrm>
            <a:off x="6205845" y="3659277"/>
            <a:ext cx="38100" cy="27147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6EF0DD5-AE28-D1D8-78A8-ABA80F597311}"/>
              </a:ext>
            </a:extLst>
          </p:cNvPr>
          <p:cNvSpPr/>
          <p:nvPr/>
        </p:nvSpPr>
        <p:spPr>
          <a:xfrm>
            <a:off x="6023242" y="632915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47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A7A409-51C3-BEEE-BBC6-8C4D80B14613}"/>
              </a:ext>
            </a:extLst>
          </p:cNvPr>
          <p:cNvCxnSpPr/>
          <p:nvPr/>
        </p:nvCxnSpPr>
        <p:spPr>
          <a:xfrm flipH="1" flipV="1">
            <a:off x="6023243" y="4162270"/>
            <a:ext cx="182603" cy="1886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6B0D07-F1D5-BE23-0397-8F4B2516BB74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873889" y="4666768"/>
            <a:ext cx="350787" cy="3623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2EBF41-5C7B-D5FD-656A-B51CB5FA968B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711961" y="5196415"/>
            <a:ext cx="527821" cy="545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E7C159-A402-735D-F6CA-CBB7E1C6B068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537462" y="5675764"/>
            <a:ext cx="669451" cy="6915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94238F-3CB3-DBB1-EE8B-AA39C1C549B5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5249548" y="6106837"/>
            <a:ext cx="253409" cy="2617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81E19D-F443-573C-5A1D-AC32508EAC45}"/>
              </a:ext>
            </a:extLst>
          </p:cNvPr>
          <p:cNvCxnSpPr>
            <a:cxnSpLocks noChangeAspect="1"/>
          </p:cNvCxnSpPr>
          <p:nvPr/>
        </p:nvCxnSpPr>
        <p:spPr>
          <a:xfrm flipH="1" flipV="1">
            <a:off x="4717134" y="6247415"/>
            <a:ext cx="118588" cy="1224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FA430-FE59-E574-0916-F4718443D2F6}"/>
              </a:ext>
            </a:extLst>
          </p:cNvPr>
          <p:cNvSpPr/>
          <p:nvPr/>
        </p:nvSpPr>
        <p:spPr>
          <a:xfrm>
            <a:off x="4598886" y="4677854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0.42</a:t>
            </a:r>
          </a:p>
        </p:txBody>
      </p:sp>
      <p:sp>
        <p:nvSpPr>
          <p:cNvPr id="17" name="Curved Down Arrow 16">
            <a:extLst>
              <a:ext uri="{FF2B5EF4-FFF2-40B4-BE49-F238E27FC236}">
                <a16:creationId xmlns:a16="http://schemas.microsoft.com/office/drawing/2014/main" id="{E3A352D5-07AD-0A35-C5AD-3697E45D92E5}"/>
              </a:ext>
            </a:extLst>
          </p:cNvPr>
          <p:cNvSpPr/>
          <p:nvPr/>
        </p:nvSpPr>
        <p:spPr>
          <a:xfrm rot="1359534">
            <a:off x="4977148" y="4740097"/>
            <a:ext cx="1120627" cy="200599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4B490-70BB-E71C-4270-C3068F2021C7}"/>
              </a:ext>
            </a:extLst>
          </p:cNvPr>
          <p:cNvSpPr/>
          <p:nvPr/>
        </p:nvSpPr>
        <p:spPr>
          <a:xfrm>
            <a:off x="59851" y="4487223"/>
            <a:ext cx="34607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latin typeface="Courier"/>
                <a:cs typeface="Courier"/>
              </a:rPr>
              <a:t>pnorm</a:t>
            </a:r>
            <a:r>
              <a:rPr lang="en-US" sz="1600" b="1" dirty="0">
                <a:latin typeface="Courier"/>
                <a:cs typeface="Courier"/>
              </a:rPr>
              <a:t>(q=</a:t>
            </a:r>
            <a:r>
              <a:rPr lang="en-US" sz="1600" dirty="0">
                <a:latin typeface="Times New Roman"/>
                <a:cs typeface="Times New Roman"/>
              </a:rPr>
              <a:t>47</a:t>
            </a:r>
            <a:r>
              <a:rPr lang="en-US" sz="1600" b="1" dirty="0">
                <a:latin typeface="Courier"/>
                <a:cs typeface="Courier"/>
              </a:rPr>
              <a:t>,mean=50,sd=10)</a:t>
            </a:r>
            <a:r>
              <a:rPr lang="en-US" sz="1600" dirty="0">
                <a:latin typeface="Times New Roman"/>
                <a:cs typeface="Times New Roman"/>
              </a:rPr>
              <a:t>=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DAD086-1880-0D22-DA60-DE6E69B97750}"/>
              </a:ext>
            </a:extLst>
          </p:cNvPr>
          <p:cNvSpPr/>
          <p:nvPr/>
        </p:nvSpPr>
        <p:spPr>
          <a:xfrm>
            <a:off x="3284491" y="4462319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0.42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6A3C2-2961-0A16-2A55-3BBD202B49D1}"/>
              </a:ext>
            </a:extLst>
          </p:cNvPr>
          <p:cNvSpPr/>
          <p:nvPr/>
        </p:nvSpPr>
        <p:spPr>
          <a:xfrm>
            <a:off x="50387" y="6357999"/>
            <a:ext cx="3493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latin typeface="Courier"/>
                <a:cs typeface="Courier"/>
              </a:rPr>
              <a:t>qnorm</a:t>
            </a:r>
            <a:r>
              <a:rPr lang="en-US" sz="1600" b="1" dirty="0">
                <a:latin typeface="Courier"/>
                <a:cs typeface="Courier"/>
              </a:rPr>
              <a:t>(p=</a:t>
            </a:r>
            <a:r>
              <a:rPr lang="en-US" sz="1600" dirty="0">
                <a:latin typeface="Times New Roman"/>
                <a:cs typeface="Times New Roman"/>
              </a:rPr>
              <a:t>0.42</a:t>
            </a:r>
            <a:r>
              <a:rPr lang="en-US" sz="1600" b="1" dirty="0">
                <a:latin typeface="Courier"/>
                <a:cs typeface="Courier"/>
              </a:rPr>
              <a:t>,mean=50,sd=10)</a:t>
            </a:r>
            <a:r>
              <a:rPr lang="en-US" sz="1600" dirty="0">
                <a:latin typeface="Times New Roman"/>
                <a:cs typeface="Times New Roman"/>
              </a:rPr>
              <a:t>=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87942A-9588-3442-BF1F-9B4850A3370A}"/>
              </a:ext>
            </a:extLst>
          </p:cNvPr>
          <p:cNvSpPr/>
          <p:nvPr/>
        </p:nvSpPr>
        <p:spPr>
          <a:xfrm>
            <a:off x="3399537" y="63330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47</a:t>
            </a:r>
          </a:p>
        </p:txBody>
      </p:sp>
      <p:sp>
        <p:nvSpPr>
          <p:cNvPr id="22" name="Up-Down Arrow 21">
            <a:extLst>
              <a:ext uri="{FF2B5EF4-FFF2-40B4-BE49-F238E27FC236}">
                <a16:creationId xmlns:a16="http://schemas.microsoft.com/office/drawing/2014/main" id="{86AE2015-E88B-590F-57A6-B8C865D0627D}"/>
              </a:ext>
            </a:extLst>
          </p:cNvPr>
          <p:cNvSpPr/>
          <p:nvPr/>
        </p:nvSpPr>
        <p:spPr>
          <a:xfrm>
            <a:off x="3490706" y="4831651"/>
            <a:ext cx="186771" cy="154237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FDADF-A9E5-AD76-32AD-32A742E2B32B}"/>
              </a:ext>
            </a:extLst>
          </p:cNvPr>
          <p:cNvSpPr txBox="1"/>
          <p:nvPr/>
        </p:nvSpPr>
        <p:spPr>
          <a:xfrm>
            <a:off x="6205837" y="6077761"/>
            <a:ext cx="1505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“input quantity”</a:t>
            </a:r>
          </a:p>
        </p:txBody>
      </p:sp>
    </p:spTree>
    <p:extLst>
      <p:ext uri="{BB962C8B-B14F-4D97-AF65-F5344CB8AC3E}">
        <p14:creationId xmlns:p14="http://schemas.microsoft.com/office/powerpoint/2010/main" val="123094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18" grpId="0"/>
      <p:bldP spid="19" grpId="0"/>
      <p:bldP spid="20" grpId="0"/>
      <p:bldP spid="21" grpId="0"/>
      <p:bldP spid="22" grpId="0" animBg="1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4525AE4-D2CA-0B1B-52F0-B7BEF4877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 quantiles/percentiles with Continuous PDFs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CA13EA4-331C-C068-1863-7F63B2EF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264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99195F-8825-2353-C334-1F7A6C196F0D}"/>
              </a:ext>
            </a:extLst>
          </p:cNvPr>
          <p:cNvSpPr/>
          <p:nvPr/>
        </p:nvSpPr>
        <p:spPr>
          <a:xfrm>
            <a:off x="221693" y="1259371"/>
            <a:ext cx="8747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The concentration is certified to follow a normal distribution with mean concentration of 50 ng/mL and standard deviation of 10 ng/</a:t>
            </a:r>
            <a:r>
              <a:rPr lang="en-US" sz="2400" dirty="0" err="1">
                <a:latin typeface="Times New Roman"/>
                <a:cs typeface="Times New Roman"/>
              </a:rPr>
              <a:t>mL.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EC8C2-7640-577E-739F-16602CE05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82" y="2090368"/>
            <a:ext cx="5536616" cy="4575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9615C6-2DE6-1AB6-EAC5-708E5FA55BAA}"/>
              </a:ext>
            </a:extLst>
          </p:cNvPr>
          <p:cNvSpPr/>
          <p:nvPr/>
        </p:nvSpPr>
        <p:spPr>
          <a:xfrm>
            <a:off x="8236610" y="5530335"/>
            <a:ext cx="3212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928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B29CC91-52B1-8036-216F-886A8047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quantiles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/percentiles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DC3165-1446-8615-3085-BB87FFD5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85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BBC570-9675-71F7-E8B3-CCC9DDAC0ABC}"/>
              </a:ext>
            </a:extLst>
          </p:cNvPr>
          <p:cNvSpPr/>
          <p:nvPr/>
        </p:nvSpPr>
        <p:spPr>
          <a:xfrm>
            <a:off x="93281" y="1039385"/>
            <a:ext cx="84566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/>
                <a:cs typeface="Times New Roman"/>
              </a:rPr>
              <a:t>What is the probability that a CRM’s concentration will be measured to be between 30 ng/mL and 70 ng/mL?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4CD18-1C58-FA7A-DF48-B48A467C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6428016"/>
            <a:ext cx="6400800" cy="40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10C7F0-D696-B8FC-8632-5D6E261B4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471" y="1828664"/>
            <a:ext cx="3916233" cy="32366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63F79B-2902-E1A5-8419-EB36D7F9A9FB}"/>
              </a:ext>
            </a:extLst>
          </p:cNvPr>
          <p:cNvCxnSpPr/>
          <p:nvPr/>
        </p:nvCxnSpPr>
        <p:spPr>
          <a:xfrm>
            <a:off x="3633470" y="4037984"/>
            <a:ext cx="0" cy="584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F37ED7-7958-5FDA-A493-DFC37F0CA549}"/>
              </a:ext>
            </a:extLst>
          </p:cNvPr>
          <p:cNvCxnSpPr/>
          <p:nvPr/>
        </p:nvCxnSpPr>
        <p:spPr>
          <a:xfrm>
            <a:off x="5182870" y="4037984"/>
            <a:ext cx="0" cy="584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7775140-9E2A-B6B2-27BC-51AC4B886B3B}"/>
              </a:ext>
            </a:extLst>
          </p:cNvPr>
          <p:cNvSpPr/>
          <p:nvPr/>
        </p:nvSpPr>
        <p:spPr>
          <a:xfrm>
            <a:off x="2768384" y="3706752"/>
            <a:ext cx="1137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30 </a:t>
            </a:r>
            <a:r>
              <a:rPr lang="en-US" dirty="0" err="1">
                <a:latin typeface="Times New Roman"/>
                <a:cs typeface="Times New Roman"/>
              </a:rPr>
              <a:t>ng</a:t>
            </a:r>
            <a:r>
              <a:rPr lang="en-US" dirty="0">
                <a:latin typeface="Times New Roman"/>
                <a:cs typeface="Times New Roman"/>
              </a:rPr>
              <a:t>/mL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C3F6E8-0C7A-20DE-9ED1-9FC7E3B51560}"/>
              </a:ext>
            </a:extLst>
          </p:cNvPr>
          <p:cNvSpPr/>
          <p:nvPr/>
        </p:nvSpPr>
        <p:spPr>
          <a:xfrm>
            <a:off x="5041684" y="3694052"/>
            <a:ext cx="1137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70 </a:t>
            </a:r>
            <a:r>
              <a:rPr lang="en-US" dirty="0" err="1">
                <a:latin typeface="Times New Roman"/>
                <a:cs typeface="Times New Roman"/>
              </a:rPr>
              <a:t>ng</a:t>
            </a:r>
            <a:r>
              <a:rPr lang="en-US" dirty="0">
                <a:latin typeface="Times New Roman"/>
                <a:cs typeface="Times New Roman"/>
              </a:rPr>
              <a:t>/mL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072093-6DC0-2A19-9C2B-AA8464318068}"/>
              </a:ext>
            </a:extLst>
          </p:cNvPr>
          <p:cNvSpPr/>
          <p:nvPr/>
        </p:nvSpPr>
        <p:spPr>
          <a:xfrm>
            <a:off x="1680420" y="5002140"/>
            <a:ext cx="5642409" cy="138499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“measurands” (parameters):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mu    &lt;- 50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sigma &lt;- 10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(30 &lt;= X &lt;= 70):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pnorm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(70, mean=mu,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=sigma) –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pnorm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(30, mean=mu,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=sigma)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D44B3A-1E7D-B70B-5F58-F5205F8F70CF}"/>
              </a:ext>
            </a:extLst>
          </p:cNvPr>
          <p:cNvSpPr/>
          <p:nvPr/>
        </p:nvSpPr>
        <p:spPr>
          <a:xfrm>
            <a:off x="6634561" y="2903850"/>
            <a:ext cx="2227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R does the “calculus” for you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A6E240E-440A-CE30-4A3C-6E7776EDF721}"/>
              </a:ext>
            </a:extLst>
          </p:cNvPr>
          <p:cNvSpPr/>
          <p:nvPr/>
        </p:nvSpPr>
        <p:spPr>
          <a:xfrm rot="19351747">
            <a:off x="4127165" y="2999321"/>
            <a:ext cx="2457563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208DA9-5E73-B1EE-3904-1B237A2C7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20" y="1996831"/>
            <a:ext cx="2532669" cy="61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2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3C36-795C-04F4-1E87-549C23D0B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F635652-1562-3C81-73E9-2E0DDE5CD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Example: quantiles/percentiles with Continuous PDFs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279D87E-BC0E-9136-F143-108945072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264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775487-6749-0A58-BC7A-DDBF3A25456F}"/>
              </a:ext>
            </a:extLst>
          </p:cNvPr>
          <p:cNvSpPr/>
          <p:nvPr/>
        </p:nvSpPr>
        <p:spPr>
          <a:xfrm>
            <a:off x="47372" y="2290237"/>
            <a:ext cx="327695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/>
                <a:cs typeface="Times New Roman"/>
              </a:rPr>
              <a:t>What maximum concentration can we expect for 90% of the samples we may measure?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A5D619-0F50-820C-5E5D-93A50A57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80" y="1027691"/>
            <a:ext cx="5765800" cy="47652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308320-7E6C-520B-0EAC-634E5862C213}"/>
              </a:ext>
            </a:extLst>
          </p:cNvPr>
          <p:cNvCxnSpPr/>
          <p:nvPr/>
        </p:nvCxnSpPr>
        <p:spPr>
          <a:xfrm>
            <a:off x="6961580" y="3633917"/>
            <a:ext cx="38100" cy="153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A705E98-4D76-58D5-CE97-FCB0759B77EC}"/>
              </a:ext>
            </a:extLst>
          </p:cNvPr>
          <p:cNvSpPr/>
          <p:nvPr/>
        </p:nvSpPr>
        <p:spPr>
          <a:xfrm>
            <a:off x="3643471" y="5892719"/>
            <a:ext cx="5324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What’s the quantile corresponding to 0.9?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8DCA62-5A70-4370-7435-59281B324E12}"/>
              </a:ext>
            </a:extLst>
          </p:cNvPr>
          <p:cNvSpPr/>
          <p:nvPr/>
        </p:nvSpPr>
        <p:spPr>
          <a:xfrm>
            <a:off x="5808240" y="3310752"/>
            <a:ext cx="7617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0.9</a:t>
            </a:r>
            <a:endParaRPr lang="en-US" sz="36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C3E3F38-763E-299B-8FC9-ECFBA7B852D8}"/>
              </a:ext>
            </a:extLst>
          </p:cNvPr>
          <p:cNvCxnSpPr>
            <a:cxnSpLocks/>
          </p:cNvCxnSpPr>
          <p:nvPr/>
        </p:nvCxnSpPr>
        <p:spPr>
          <a:xfrm flipH="1" flipV="1">
            <a:off x="6998355" y="5198331"/>
            <a:ext cx="1325" cy="832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1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364</TotalTime>
  <Words>3707</Words>
  <Application>Microsoft Macintosh PowerPoint</Application>
  <PresentationFormat>On-screen Show (4:3)</PresentationFormat>
  <Paragraphs>382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Courier</vt:lpstr>
      <vt:lpstr>Symbol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24</cp:revision>
  <dcterms:created xsi:type="dcterms:W3CDTF">2025-10-29T10:59:30Z</dcterms:created>
  <dcterms:modified xsi:type="dcterms:W3CDTF">2025-10-30T18:07:12Z</dcterms:modified>
</cp:coreProperties>
</file>